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0"/>
  </p:notesMasterIdLst>
  <p:handoutMasterIdLst>
    <p:handoutMasterId r:id="rId11"/>
  </p:handoutMasterIdLst>
  <p:sldIdLst>
    <p:sldId id="261" r:id="rId2"/>
    <p:sldId id="263" r:id="rId3"/>
    <p:sldId id="265" r:id="rId4"/>
    <p:sldId id="266" r:id="rId5"/>
    <p:sldId id="267" r:id="rId6"/>
    <p:sldId id="257" r:id="rId7"/>
    <p:sldId id="259" r:id="rId8"/>
    <p:sldId id="271" r:id="rId9"/>
  </p:sldIdLst>
  <p:sldSz cx="9144000" cy="6858000" type="screen4x3"/>
  <p:notesSz cx="6669088" cy="9896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p:scale>
          <a:sx n="75" d="100"/>
          <a:sy n="75" d="100"/>
        </p:scale>
        <p:origin x="-1014"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lv-LV"/>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6000">
                <a:solidFill>
                  <a:srgbClr val="92D050"/>
                </a:solidFill>
              </a:defRPr>
            </a:pPr>
            <a:r>
              <a:rPr lang="lv-LV" sz="2400" b="1" i="0" baseline="0" dirty="0" smtClean="0">
                <a:solidFill>
                  <a:srgbClr val="92D050"/>
                </a:solidFill>
                <a:effectLst/>
                <a:latin typeface="Times New Roman" pitchFamily="18" charset="0"/>
                <a:cs typeface="Times New Roman" pitchFamily="18" charset="0"/>
              </a:rPr>
              <a:t>Atlikto kriminālprocesa </a:t>
            </a:r>
            <a:r>
              <a:rPr lang="lv-LV" sz="2400" b="1" i="0" baseline="0" dirty="0">
                <a:solidFill>
                  <a:srgbClr val="92D050"/>
                </a:solidFill>
                <a:effectLst/>
                <a:latin typeface="Times New Roman" pitchFamily="18" charset="0"/>
                <a:cs typeface="Times New Roman" pitchFamily="18" charset="0"/>
              </a:rPr>
              <a:t>tiesas sēžu </a:t>
            </a:r>
          </a:p>
          <a:p>
            <a:pPr>
              <a:defRPr sz="6000">
                <a:solidFill>
                  <a:srgbClr val="92D050"/>
                </a:solidFill>
              </a:defRPr>
            </a:pPr>
            <a:r>
              <a:rPr lang="lv-LV" sz="2400" b="1" i="0" baseline="0" dirty="0">
                <a:solidFill>
                  <a:srgbClr val="92D050"/>
                </a:solidFill>
                <a:effectLst/>
                <a:latin typeface="Times New Roman" pitchFamily="18" charset="0"/>
                <a:cs typeface="Times New Roman" pitchFamily="18" charset="0"/>
              </a:rPr>
              <a:t>iemesli un skaits (2011)</a:t>
            </a:r>
            <a:endParaRPr lang="lv-LV" sz="2400" dirty="0">
              <a:solidFill>
                <a:srgbClr val="92D050"/>
              </a:solidFill>
              <a:effectLst/>
              <a:latin typeface="Times New Roman" pitchFamily="18" charset="0"/>
              <a:cs typeface="Times New Roman" pitchFamily="18" charset="0"/>
            </a:endParaRPr>
          </a:p>
          <a:p>
            <a:pPr>
              <a:defRPr sz="6000">
                <a:solidFill>
                  <a:srgbClr val="92D050"/>
                </a:solidFill>
              </a:defRPr>
            </a:pPr>
            <a:endParaRPr lang="lv-LV" sz="900" dirty="0">
              <a:solidFill>
                <a:srgbClr val="92D050"/>
              </a:solidFill>
              <a:latin typeface="Times New Roman" pitchFamily="18" charset="0"/>
              <a:cs typeface="Times New Roman" pitchFamily="18" charset="0"/>
            </a:endParaRPr>
          </a:p>
        </c:rich>
      </c:tx>
      <c:layout>
        <c:manualLayout>
          <c:xMode val="edge"/>
          <c:yMode val="edge"/>
          <c:x val="0.45706172504299031"/>
          <c:y val="0.10975609756097561"/>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2.1870146436050644E-2"/>
          <c:y val="0.45776617970750494"/>
          <c:w val="0.9721652681722992"/>
          <c:h val="0.51433054100803344"/>
        </c:manualLayout>
      </c:layout>
      <c:bar3DChart>
        <c:barDir val="bar"/>
        <c:grouping val="clustered"/>
        <c:varyColors val="0"/>
        <c:ser>
          <c:idx val="10"/>
          <c:order val="0"/>
          <c:tx>
            <c:strRef>
              <c:f>Sheet1!$A$11</c:f>
              <c:strCache>
                <c:ptCount val="1"/>
                <c:pt idx="0">
                  <c:v>Kopā: 8073</c:v>
                </c:pt>
              </c:strCache>
            </c:strRef>
          </c:tx>
          <c:invertIfNegative val="0"/>
          <c:val>
            <c:numRef>
              <c:f>Sheet1!$B$11</c:f>
              <c:numCache>
                <c:formatCode>General</c:formatCode>
                <c:ptCount val="1"/>
              </c:numCache>
            </c:numRef>
          </c:val>
        </c:ser>
        <c:ser>
          <c:idx val="9"/>
          <c:order val="1"/>
          <c:tx>
            <c:strRef>
              <c:f>Sheet1!$A$10</c:f>
              <c:strCache>
                <c:ptCount val="1"/>
                <c:pt idx="0">
                  <c:v>Citi </c:v>
                </c:pt>
              </c:strCache>
            </c:strRef>
          </c:tx>
          <c:invertIfNegative val="0"/>
          <c:dLbls>
            <c:dLbl>
              <c:idx val="0"/>
              <c:layout>
                <c:manualLayout>
                  <c:x val="5.9645853916501755E-3"/>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Sheet1!$B$10</c:f>
              <c:numCache>
                <c:formatCode>General</c:formatCode>
                <c:ptCount val="1"/>
                <c:pt idx="0">
                  <c:v>1485</c:v>
                </c:pt>
              </c:numCache>
            </c:numRef>
          </c:val>
        </c:ser>
        <c:ser>
          <c:idx val="8"/>
          <c:order val="2"/>
          <c:tx>
            <c:strRef>
              <c:f>Sheet1!$A$9</c:f>
              <c:strCache>
                <c:ptCount val="1"/>
                <c:pt idx="0">
                  <c:v>Tiesneša prombūtne vai aizņemtība citā procesā </c:v>
                </c:pt>
              </c:strCache>
            </c:strRef>
          </c:tx>
          <c:invertIfNegative val="0"/>
          <c:dLbls>
            <c:dLbl>
              <c:idx val="0"/>
              <c:layout>
                <c:manualLayout>
                  <c:x val="5.9645853916501755E-3"/>
                  <c:y val="9.3009856490406478E-17"/>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Sheet1!$B$9</c:f>
              <c:numCache>
                <c:formatCode>General</c:formatCode>
                <c:ptCount val="1"/>
                <c:pt idx="0">
                  <c:v>250</c:v>
                </c:pt>
              </c:numCache>
            </c:numRef>
          </c:val>
        </c:ser>
        <c:ser>
          <c:idx val="7"/>
          <c:order val="3"/>
          <c:tx>
            <c:strRef>
              <c:f>Sheet1!$A$8</c:f>
              <c:strCache>
                <c:ptCount val="1"/>
                <c:pt idx="0">
                  <c:v>Advokāta neierašanās vai slimība</c:v>
                </c:pt>
              </c:strCache>
            </c:strRef>
          </c:tx>
          <c:invertIfNegative val="0"/>
          <c:dLbls>
            <c:dLbl>
              <c:idx val="0"/>
              <c:layout>
                <c:manualLayout>
                  <c:x val="7.9527805222002514E-3"/>
                  <c:y val="-9.3009856490406478E-17"/>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Sheet1!$B$8</c:f>
              <c:numCache>
                <c:formatCode>General</c:formatCode>
                <c:ptCount val="1"/>
                <c:pt idx="0">
                  <c:v>261</c:v>
                </c:pt>
              </c:numCache>
            </c:numRef>
          </c:val>
        </c:ser>
        <c:ser>
          <c:idx val="6"/>
          <c:order val="4"/>
          <c:tx>
            <c:strRef>
              <c:f>Sheet1!$A$7</c:f>
              <c:strCache>
                <c:ptCount val="1"/>
                <c:pt idx="0">
                  <c:v>Advokātu aizņemtība citā procesā</c:v>
                </c:pt>
              </c:strCache>
            </c:strRef>
          </c:tx>
          <c:invertIfNegative val="0"/>
          <c:dLbls>
            <c:dLbl>
              <c:idx val="0"/>
              <c:layout>
                <c:manualLayout>
                  <c:x val="9.9409756527502925E-3"/>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Sheet1!$B$7</c:f>
              <c:numCache>
                <c:formatCode>General</c:formatCode>
                <c:ptCount val="1"/>
                <c:pt idx="0">
                  <c:v>314</c:v>
                </c:pt>
              </c:numCache>
            </c:numRef>
          </c:val>
        </c:ser>
        <c:ser>
          <c:idx val="5"/>
          <c:order val="5"/>
          <c:tx>
            <c:strRef>
              <c:f>Sheet1!$A$6</c:f>
              <c:strCache>
                <c:ptCount val="1"/>
                <c:pt idx="0">
                  <c:v>Cietušā neierašanās</c:v>
                </c:pt>
              </c:strCache>
            </c:strRef>
          </c:tx>
          <c:invertIfNegative val="0"/>
          <c:dLbls>
            <c:dLbl>
              <c:idx val="0"/>
              <c:layout>
                <c:manualLayout>
                  <c:x val="7.952780522200234E-3"/>
                  <c:y val="-9.3009856490406478E-17"/>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Sheet1!$B$6</c:f>
              <c:numCache>
                <c:formatCode>General</c:formatCode>
                <c:ptCount val="1"/>
                <c:pt idx="0">
                  <c:v>539</c:v>
                </c:pt>
              </c:numCache>
            </c:numRef>
          </c:val>
        </c:ser>
        <c:ser>
          <c:idx val="4"/>
          <c:order val="6"/>
          <c:tx>
            <c:strRef>
              <c:f>Sheet1!$A$5</c:f>
              <c:strCache>
                <c:ptCount val="1"/>
                <c:pt idx="0">
                  <c:v>Apsūdzētā lūgums (izņemot slimību)</c:v>
                </c:pt>
              </c:strCache>
            </c:strRef>
          </c:tx>
          <c:invertIfNegative val="0"/>
          <c:dLbls>
            <c:dLbl>
              <c:idx val="0"/>
              <c:layout>
                <c:manualLayout>
                  <c:x val="5.9645853916501391E-3"/>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Sheet1!$B$5</c:f>
              <c:numCache>
                <c:formatCode>General</c:formatCode>
                <c:ptCount val="1"/>
                <c:pt idx="0">
                  <c:v>542</c:v>
                </c:pt>
              </c:numCache>
            </c:numRef>
          </c:val>
        </c:ser>
        <c:ser>
          <c:idx val="3"/>
          <c:order val="7"/>
          <c:tx>
            <c:strRef>
              <c:f>Sheet1!$A$4</c:f>
              <c:strCache>
                <c:ptCount val="1"/>
                <c:pt idx="0">
                  <c:v>Apsūdzētā slimība</c:v>
                </c:pt>
              </c:strCache>
            </c:strRef>
          </c:tx>
          <c:invertIfNegative val="0"/>
          <c:dLbls>
            <c:dLbl>
              <c:idx val="0"/>
              <c:layout>
                <c:manualLayout>
                  <c:x val="7.9527805222002704E-3"/>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Sheet1!$B$4</c:f>
              <c:numCache>
                <c:formatCode>General</c:formatCode>
                <c:ptCount val="1"/>
                <c:pt idx="0">
                  <c:v>661</c:v>
                </c:pt>
              </c:numCache>
            </c:numRef>
          </c:val>
        </c:ser>
        <c:ser>
          <c:idx val="2"/>
          <c:order val="8"/>
          <c:tx>
            <c:strRef>
              <c:f>Sheet1!$A$3</c:f>
              <c:strCache>
                <c:ptCount val="1"/>
                <c:pt idx="0">
                  <c:v>Liecinieku neierašanās</c:v>
                </c:pt>
              </c:strCache>
            </c:strRef>
          </c:tx>
          <c:invertIfNegative val="0"/>
          <c:dLbls>
            <c:dLbl>
              <c:idx val="0"/>
              <c:layout>
                <c:manualLayout>
                  <c:x val="1.1929170783300351E-2"/>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Sheet1!$B$3</c:f>
              <c:numCache>
                <c:formatCode>General</c:formatCode>
                <c:ptCount val="1"/>
                <c:pt idx="0">
                  <c:v>731</c:v>
                </c:pt>
              </c:numCache>
            </c:numRef>
          </c:val>
        </c:ser>
        <c:ser>
          <c:idx val="1"/>
          <c:order val="9"/>
          <c:tx>
            <c:strRef>
              <c:f>Sheet1!$A$2</c:f>
              <c:strCache>
                <c:ptCount val="1"/>
                <c:pt idx="0">
                  <c:v>Apsūdzētā piespiedu atvešana neizdevās</c:v>
                </c:pt>
              </c:strCache>
            </c:strRef>
          </c:tx>
          <c:invertIfNegative val="0"/>
          <c:dLbls>
            <c:dLbl>
              <c:idx val="0"/>
              <c:layout>
                <c:manualLayout>
                  <c:x val="9.9409756527502925E-3"/>
                  <c:y val="0"/>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Sheet1!$B$2</c:f>
              <c:numCache>
                <c:formatCode>General</c:formatCode>
                <c:ptCount val="1"/>
                <c:pt idx="0">
                  <c:v>1002</c:v>
                </c:pt>
              </c:numCache>
            </c:numRef>
          </c:val>
        </c:ser>
        <c:ser>
          <c:idx val="0"/>
          <c:order val="10"/>
          <c:tx>
            <c:strRef>
              <c:f>Sheet1!$A$1</c:f>
              <c:strCache>
                <c:ptCount val="1"/>
                <c:pt idx="0">
                  <c:v>Apsūdzētā neierašanās</c:v>
                </c:pt>
              </c:strCache>
            </c:strRef>
          </c:tx>
          <c:invertIfNegative val="0"/>
          <c:dLbls>
            <c:dLbl>
              <c:idx val="0"/>
              <c:layout>
                <c:manualLayout>
                  <c:x val="1.391736591385041E-2"/>
                  <c:y val="-5.0733235062657544E-3"/>
                </c:manualLayout>
              </c:layout>
              <c:showLegendKey val="0"/>
              <c:showVal val="1"/>
              <c:showCatName val="0"/>
              <c:showSerName val="0"/>
              <c:showPercent val="0"/>
              <c:showBubbleSize val="0"/>
            </c:dLbl>
            <c:txPr>
              <a:bodyPr/>
              <a:lstStyle/>
              <a:p>
                <a:pPr>
                  <a:defRPr sz="1600" b="1">
                    <a:latin typeface="Times New Roman" pitchFamily="18" charset="0"/>
                    <a:cs typeface="Times New Roman" pitchFamily="18" charset="0"/>
                  </a:defRPr>
                </a:pPr>
                <a:endParaRPr lang="lv-LV"/>
              </a:p>
            </c:txPr>
            <c:showLegendKey val="0"/>
            <c:showVal val="1"/>
            <c:showCatName val="0"/>
            <c:showSerName val="0"/>
            <c:showPercent val="0"/>
            <c:showBubbleSize val="0"/>
            <c:showLeaderLines val="0"/>
          </c:dLbls>
          <c:val>
            <c:numRef>
              <c:f>Sheet1!$B$1</c:f>
              <c:numCache>
                <c:formatCode>General</c:formatCode>
                <c:ptCount val="1"/>
                <c:pt idx="0">
                  <c:v>2288</c:v>
                </c:pt>
              </c:numCache>
            </c:numRef>
          </c:val>
        </c:ser>
        <c:dLbls>
          <c:showLegendKey val="0"/>
          <c:showVal val="1"/>
          <c:showCatName val="0"/>
          <c:showSerName val="0"/>
          <c:showPercent val="0"/>
          <c:showBubbleSize val="0"/>
        </c:dLbls>
        <c:gapWidth val="150"/>
        <c:shape val="cylinder"/>
        <c:axId val="89692800"/>
        <c:axId val="89710976"/>
        <c:axId val="0"/>
      </c:bar3DChart>
      <c:catAx>
        <c:axId val="89692800"/>
        <c:scaling>
          <c:orientation val="minMax"/>
        </c:scaling>
        <c:delete val="1"/>
        <c:axPos val="l"/>
        <c:majorTickMark val="none"/>
        <c:minorTickMark val="none"/>
        <c:tickLblPos val="nextTo"/>
        <c:crossAx val="89710976"/>
        <c:crosses val="autoZero"/>
        <c:auto val="1"/>
        <c:lblAlgn val="ctr"/>
        <c:lblOffset val="100"/>
        <c:noMultiLvlLbl val="0"/>
      </c:catAx>
      <c:valAx>
        <c:axId val="89710976"/>
        <c:scaling>
          <c:orientation val="minMax"/>
        </c:scaling>
        <c:delete val="1"/>
        <c:axPos val="b"/>
        <c:numFmt formatCode="General" sourceLinked="1"/>
        <c:majorTickMark val="none"/>
        <c:minorTickMark val="none"/>
        <c:tickLblPos val="nextTo"/>
        <c:crossAx val="89692800"/>
        <c:crosses val="autoZero"/>
        <c:crossBetween val="between"/>
      </c:valAx>
    </c:plotArea>
    <c:legend>
      <c:legendPos val="t"/>
      <c:layout>
        <c:manualLayout>
          <c:xMode val="edge"/>
          <c:yMode val="edge"/>
          <c:x val="0"/>
          <c:y val="3.8032616349785546E-2"/>
          <c:w val="0.65843334238392615"/>
          <c:h val="0.41573154727610268"/>
        </c:manualLayout>
      </c:layout>
      <c:overlay val="0"/>
      <c:txPr>
        <a:bodyPr/>
        <a:lstStyle/>
        <a:p>
          <a:pPr>
            <a:defRPr sz="1900" b="1">
              <a:latin typeface="Times New Roman" pitchFamily="18" charset="0"/>
              <a:cs typeface="Times New Roman" pitchFamily="18" charset="0"/>
            </a:defRPr>
          </a:pPr>
          <a:endParaRPr lang="lv-LV"/>
        </a:p>
      </c:tx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lv-LV"/>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3200">
                <a:latin typeface="Times New Roman" pitchFamily="18" charset="0"/>
                <a:cs typeface="Times New Roman" pitchFamily="18" charset="0"/>
              </a:defRPr>
            </a:pPr>
            <a:r>
              <a:rPr lang="lv-LV" sz="3200" dirty="0">
                <a:latin typeface="Times New Roman" pitchFamily="18" charset="0"/>
                <a:cs typeface="Times New Roman" pitchFamily="18" charset="0"/>
              </a:rPr>
              <a:t>Sēžu atlikšana kriminālprocesā</a:t>
            </a:r>
            <a:r>
              <a:rPr lang="lv-LV" sz="3200" baseline="0" dirty="0">
                <a:latin typeface="Times New Roman" pitchFamily="18" charset="0"/>
                <a:cs typeface="Times New Roman" pitchFamily="18" charset="0"/>
              </a:rPr>
              <a:t> apsūdzētā dēļ (2011. g.)</a:t>
            </a:r>
            <a:endParaRPr lang="lv-LV" sz="3200" dirty="0">
              <a:latin typeface="Times New Roman" pitchFamily="18" charset="0"/>
              <a:cs typeface="Times New Roman" pitchFamily="18" charset="0"/>
            </a:endParaRPr>
          </a:p>
        </c:rich>
      </c:tx>
      <c:layout>
        <c:manualLayout>
          <c:xMode val="edge"/>
          <c:yMode val="edge"/>
          <c:x val="0.18526688100995251"/>
          <c:y val="2.4006272378891937E-2"/>
        </c:manualLayout>
      </c:layout>
      <c:overlay val="0"/>
    </c:title>
    <c:autoTitleDeleted val="0"/>
    <c:plotArea>
      <c:layout>
        <c:manualLayout>
          <c:layoutTarget val="inner"/>
          <c:xMode val="edge"/>
          <c:yMode val="edge"/>
          <c:x val="4.2370294264398055E-2"/>
          <c:y val="0.26913603850636886"/>
          <c:w val="0.45856338749810693"/>
          <c:h val="0.69272332979654128"/>
        </c:manualLayout>
      </c:layout>
      <c:pieChart>
        <c:varyColors val="1"/>
        <c:ser>
          <c:idx val="0"/>
          <c:order val="0"/>
          <c:dLbls>
            <c:dLbl>
              <c:idx val="0"/>
              <c:layout>
                <c:manualLayout>
                  <c:x val="-0.18054713695699937"/>
                  <c:y val="-1.6105619776251374E-2"/>
                </c:manualLayout>
              </c:layout>
              <c:spPr/>
              <c:txPr>
                <a:bodyPr/>
                <a:lstStyle/>
                <a:p>
                  <a:pPr>
                    <a:defRPr sz="2800" b="1">
                      <a:latin typeface="Times New Roman" pitchFamily="18" charset="0"/>
                      <a:cs typeface="Times New Roman" pitchFamily="18" charset="0"/>
                    </a:defRPr>
                  </a:pPr>
                  <a:endParaRPr lang="lv-LV"/>
                </a:p>
              </c:txPr>
              <c:showLegendKey val="0"/>
              <c:showVal val="0"/>
              <c:showCatName val="0"/>
              <c:showSerName val="0"/>
              <c:showPercent val="1"/>
              <c:showBubbleSize val="0"/>
            </c:dLbl>
            <c:dLbl>
              <c:idx val="1"/>
              <c:layout>
                <c:manualLayout>
                  <c:x val="0.10302208211921705"/>
                  <c:y val="-0.19419444909811806"/>
                </c:manualLayout>
              </c:layout>
              <c:spPr/>
              <c:txPr>
                <a:bodyPr/>
                <a:lstStyle/>
                <a:p>
                  <a:pPr>
                    <a:defRPr sz="2800" b="1">
                      <a:latin typeface="Times New Roman" pitchFamily="18" charset="0"/>
                      <a:cs typeface="Times New Roman" pitchFamily="18" charset="0"/>
                    </a:defRPr>
                  </a:pPr>
                  <a:endParaRPr lang="lv-LV"/>
                </a:p>
              </c:txPr>
              <c:showLegendKey val="0"/>
              <c:showVal val="0"/>
              <c:showCatName val="0"/>
              <c:showSerName val="0"/>
              <c:showPercent val="1"/>
              <c:showBubbleSize val="0"/>
            </c:dLbl>
            <c:dLbl>
              <c:idx val="2"/>
              <c:layout>
                <c:manualLayout>
                  <c:x val="0.10121549433976491"/>
                  <c:y val="2.8346828986802183E-2"/>
                </c:manualLayout>
              </c:layout>
              <c:spPr/>
              <c:txPr>
                <a:bodyPr/>
                <a:lstStyle/>
                <a:p>
                  <a:pPr>
                    <a:defRPr sz="2800" b="1">
                      <a:latin typeface="Times New Roman" pitchFamily="18" charset="0"/>
                      <a:cs typeface="Times New Roman" pitchFamily="18" charset="0"/>
                    </a:defRPr>
                  </a:pPr>
                  <a:endParaRPr lang="lv-LV"/>
                </a:p>
              </c:txPr>
              <c:showLegendKey val="0"/>
              <c:showVal val="0"/>
              <c:showCatName val="0"/>
              <c:showSerName val="0"/>
              <c:showPercent val="1"/>
              <c:showBubbleSize val="0"/>
            </c:dLbl>
            <c:dLbl>
              <c:idx val="3"/>
              <c:layout>
                <c:manualLayout>
                  <c:x val="9.7453710578008279E-2"/>
                  <c:y val="0.14674466223636939"/>
                </c:manualLayout>
              </c:layout>
              <c:spPr/>
              <c:txPr>
                <a:bodyPr/>
                <a:lstStyle/>
                <a:p>
                  <a:pPr>
                    <a:defRPr sz="2800" b="1">
                      <a:latin typeface="Times New Roman" pitchFamily="18" charset="0"/>
                      <a:cs typeface="Times New Roman" pitchFamily="18" charset="0"/>
                    </a:defRPr>
                  </a:pPr>
                  <a:endParaRPr lang="lv-LV"/>
                </a:p>
              </c:txPr>
              <c:showLegendKey val="0"/>
              <c:showVal val="0"/>
              <c:showCatName val="0"/>
              <c:showSerName val="0"/>
              <c:showPercent val="1"/>
              <c:showBubbleSize val="0"/>
            </c:dLbl>
            <c:dLbl>
              <c:idx val="6"/>
              <c:spPr/>
              <c:txPr>
                <a:bodyPr/>
                <a:lstStyle/>
                <a:p>
                  <a:pPr>
                    <a:defRPr sz="1600" b="1">
                      <a:latin typeface="Times New Roman" pitchFamily="18" charset="0"/>
                      <a:cs typeface="Times New Roman" pitchFamily="18" charset="0"/>
                    </a:defRPr>
                  </a:pPr>
                  <a:endParaRPr lang="lv-LV"/>
                </a:p>
              </c:txPr>
              <c:showLegendKey val="0"/>
              <c:showVal val="0"/>
              <c:showCatName val="0"/>
              <c:showSerName val="0"/>
              <c:showPercent val="1"/>
              <c:showBubbleSize val="0"/>
            </c:dLbl>
            <c:dLbl>
              <c:idx val="7"/>
              <c:spPr/>
              <c:txPr>
                <a:bodyPr/>
                <a:lstStyle/>
                <a:p>
                  <a:pPr>
                    <a:defRPr sz="1600" b="1">
                      <a:latin typeface="Times New Roman" pitchFamily="18" charset="0"/>
                      <a:cs typeface="Times New Roman" pitchFamily="18" charset="0"/>
                    </a:defRPr>
                  </a:pPr>
                  <a:endParaRPr lang="lv-LV"/>
                </a:p>
              </c:txPr>
              <c:showLegendKey val="0"/>
              <c:showVal val="0"/>
              <c:showCatName val="0"/>
              <c:showSerName val="0"/>
              <c:showPercent val="1"/>
              <c:showBubbleSize val="0"/>
            </c:dLbl>
            <c:txPr>
              <a:bodyPr/>
              <a:lstStyle/>
              <a:p>
                <a:pPr>
                  <a:defRPr sz="1800" b="1">
                    <a:latin typeface="Times New Roman" pitchFamily="18" charset="0"/>
                    <a:cs typeface="Times New Roman" pitchFamily="18" charset="0"/>
                  </a:defRPr>
                </a:pPr>
                <a:endParaRPr lang="lv-LV"/>
              </a:p>
            </c:txPr>
            <c:showLegendKey val="0"/>
            <c:showVal val="0"/>
            <c:showCatName val="0"/>
            <c:showSerName val="0"/>
            <c:showPercent val="1"/>
            <c:showBubbleSize val="0"/>
            <c:showLeaderLines val="1"/>
          </c:dLbls>
          <c:cat>
            <c:strRef>
              <c:f>Sheet2!$A$1:$A$8</c:f>
              <c:strCache>
                <c:ptCount val="8"/>
                <c:pt idx="0">
                  <c:v>Neierašanās</c:v>
                </c:pt>
                <c:pt idx="1">
                  <c:v>Piespiedu atvešana neizdevās</c:v>
                </c:pt>
                <c:pt idx="2">
                  <c:v>Slimība</c:v>
                </c:pt>
                <c:pt idx="3">
                  <c:v>Lūgums (izņemot slimību)</c:v>
                </c:pt>
                <c:pt idx="4">
                  <c:v>Nav etapēts </c:v>
                </c:pt>
                <c:pt idx="5">
                  <c:v>Drošības līdzekļa grozīšana vai izsludināšana meklēšanā </c:v>
                </c:pt>
                <c:pt idx="6">
                  <c:v>Neadekvāts stāvoklis </c:v>
                </c:pt>
                <c:pt idx="7">
                  <c:v>Apcietināts citā kriminālprocesā </c:v>
                </c:pt>
              </c:strCache>
            </c:strRef>
          </c:cat>
          <c:val>
            <c:numRef>
              <c:f>Sheet2!$B$1:$B$8</c:f>
              <c:numCache>
                <c:formatCode>General</c:formatCode>
                <c:ptCount val="8"/>
                <c:pt idx="0">
                  <c:v>2288</c:v>
                </c:pt>
                <c:pt idx="1">
                  <c:v>1002</c:v>
                </c:pt>
                <c:pt idx="2">
                  <c:v>661</c:v>
                </c:pt>
                <c:pt idx="3">
                  <c:v>542</c:v>
                </c:pt>
                <c:pt idx="4">
                  <c:v>97</c:v>
                </c:pt>
                <c:pt idx="5">
                  <c:v>38</c:v>
                </c:pt>
                <c:pt idx="6">
                  <c:v>19</c:v>
                </c:pt>
                <c:pt idx="7">
                  <c:v>9</c:v>
                </c:pt>
              </c:numCache>
            </c:numRef>
          </c:val>
        </c:ser>
        <c:dLbls>
          <c:showLegendKey val="0"/>
          <c:showVal val="0"/>
          <c:showCatName val="0"/>
          <c:showSerName val="0"/>
          <c:showPercent val="1"/>
          <c:showBubbleSize val="0"/>
          <c:showLeaderLines val="1"/>
        </c:dLbls>
        <c:firstSliceAng val="0"/>
      </c:pieChart>
    </c:plotArea>
    <c:legend>
      <c:legendPos val="r"/>
      <c:layout>
        <c:manualLayout>
          <c:xMode val="edge"/>
          <c:yMode val="edge"/>
          <c:x val="0.6248534748373844"/>
          <c:y val="0.25498075520112701"/>
          <c:w val="0.35570512381604469"/>
          <c:h val="0.63968587792340659"/>
        </c:manualLayout>
      </c:layout>
      <c:overlay val="0"/>
      <c:txPr>
        <a:bodyPr/>
        <a:lstStyle/>
        <a:p>
          <a:pPr>
            <a:defRPr sz="1800">
              <a:solidFill>
                <a:schemeClr val="tx1"/>
              </a:solidFill>
              <a:latin typeface="Times New Roman" pitchFamily="18" charset="0"/>
              <a:cs typeface="Times New Roman" pitchFamily="18" charset="0"/>
            </a:defRPr>
          </a:pPr>
          <a:endParaRPr lang="lv-LV"/>
        </a:p>
      </c:txPr>
    </c:legend>
    <c:plotVisOnly val="1"/>
    <c:dispBlanksAs val="gap"/>
    <c:showDLblsOverMax val="0"/>
  </c:chart>
  <c:externalData r:id="rId2">
    <c:autoUpdate val="0"/>
  </c:externalData>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4.png"/></Relationships>
</file>

<file path=ppt/drawings/drawing1.xml><?xml version="1.0" encoding="utf-8"?>
<c:userShapes xmlns:c="http://schemas.openxmlformats.org/drawingml/2006/chart">
  <cdr:relSizeAnchor xmlns:cdr="http://schemas.openxmlformats.org/drawingml/2006/chartDrawing">
    <cdr:from>
      <cdr:x>0.4</cdr:x>
      <cdr:y>0.24281</cdr:y>
    </cdr:from>
    <cdr:to>
      <cdr:x>0.62959</cdr:x>
      <cdr:y>0.35017</cdr:y>
    </cdr:to>
    <cdr:pic>
      <cdr:nvPicPr>
        <cdr:cNvPr id="2"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3505200" y="1447800"/>
          <a:ext cx="2011854" cy="640135"/>
        </a:xfrm>
        <a:prstGeom xmlns:a="http://schemas.openxmlformats.org/drawingml/2006/main" prst="rect">
          <a:avLst/>
        </a:prstGeom>
      </cdr:spPr>
    </cdr:pic>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889626" cy="494824"/>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sz="quarter" idx="1"/>
          </p:nvPr>
        </p:nvSpPr>
        <p:spPr>
          <a:xfrm>
            <a:off x="3777902" y="1"/>
            <a:ext cx="2889626" cy="494824"/>
          </a:xfrm>
          <a:prstGeom prst="rect">
            <a:avLst/>
          </a:prstGeom>
        </p:spPr>
        <p:txBody>
          <a:bodyPr vert="horz" lIns="91440" tIns="45720" rIns="91440" bIns="45720" rtlCol="0"/>
          <a:lstStyle>
            <a:lvl1pPr algn="r">
              <a:defRPr sz="1200"/>
            </a:lvl1pPr>
          </a:lstStyle>
          <a:p>
            <a:fld id="{5971B304-1415-4966-8F70-DE0E80EA2D23}" type="datetimeFigureOut">
              <a:rPr lang="lv-LV" smtClean="0"/>
              <a:t>23.05.2012</a:t>
            </a:fld>
            <a:endParaRPr lang="lv-LV"/>
          </a:p>
        </p:txBody>
      </p:sp>
      <p:sp>
        <p:nvSpPr>
          <p:cNvPr id="4" name="Footer Placeholder 3"/>
          <p:cNvSpPr>
            <a:spLocks noGrp="1"/>
          </p:cNvSpPr>
          <p:nvPr>
            <p:ph type="ftr" sz="quarter" idx="2"/>
          </p:nvPr>
        </p:nvSpPr>
        <p:spPr>
          <a:xfrm>
            <a:off x="1" y="9400061"/>
            <a:ext cx="2889626" cy="494824"/>
          </a:xfrm>
          <a:prstGeom prst="rect">
            <a:avLst/>
          </a:prstGeom>
        </p:spPr>
        <p:txBody>
          <a:bodyPr vert="horz" lIns="91440" tIns="45720" rIns="91440" bIns="45720" rtlCol="0" anchor="b"/>
          <a:lstStyle>
            <a:lvl1pPr algn="l">
              <a:defRPr sz="1200"/>
            </a:lvl1pPr>
          </a:lstStyle>
          <a:p>
            <a:endParaRPr lang="lv-LV"/>
          </a:p>
        </p:txBody>
      </p:sp>
      <p:sp>
        <p:nvSpPr>
          <p:cNvPr id="5" name="Slide Number Placeholder 4"/>
          <p:cNvSpPr>
            <a:spLocks noGrp="1"/>
          </p:cNvSpPr>
          <p:nvPr>
            <p:ph type="sldNum" sz="quarter" idx="3"/>
          </p:nvPr>
        </p:nvSpPr>
        <p:spPr>
          <a:xfrm>
            <a:off x="3777902" y="9400061"/>
            <a:ext cx="2889626" cy="494824"/>
          </a:xfrm>
          <a:prstGeom prst="rect">
            <a:avLst/>
          </a:prstGeom>
        </p:spPr>
        <p:txBody>
          <a:bodyPr vert="horz" lIns="91440" tIns="45720" rIns="91440" bIns="45720" rtlCol="0" anchor="b"/>
          <a:lstStyle>
            <a:lvl1pPr algn="r">
              <a:defRPr sz="1200"/>
            </a:lvl1pPr>
          </a:lstStyle>
          <a:p>
            <a:fld id="{A448780B-F5BD-4F93-B3A9-521204BFC396}" type="slidenum">
              <a:rPr lang="lv-LV" smtClean="0"/>
              <a:t>‹#›</a:t>
            </a:fld>
            <a:endParaRPr lang="lv-LV"/>
          </a:p>
        </p:txBody>
      </p:sp>
    </p:spTree>
    <p:extLst>
      <p:ext uri="{BB962C8B-B14F-4D97-AF65-F5344CB8AC3E}">
        <p14:creationId xmlns:p14="http://schemas.microsoft.com/office/powerpoint/2010/main" val="23790231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5300"/>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778250" y="0"/>
            <a:ext cx="2889250" cy="495300"/>
          </a:xfrm>
          <a:prstGeom prst="rect">
            <a:avLst/>
          </a:prstGeom>
        </p:spPr>
        <p:txBody>
          <a:bodyPr vert="horz" lIns="91440" tIns="45720" rIns="91440" bIns="45720" rtlCol="0"/>
          <a:lstStyle>
            <a:lvl1pPr algn="r">
              <a:defRPr sz="1200"/>
            </a:lvl1pPr>
          </a:lstStyle>
          <a:p>
            <a:fld id="{81006B08-5BF0-41E2-A7D3-DDDF5EA3FD03}" type="datetimeFigureOut">
              <a:rPr lang="lv-LV" smtClean="0"/>
              <a:t>23.05.2012</a:t>
            </a:fld>
            <a:endParaRPr lang="lv-LV"/>
          </a:p>
        </p:txBody>
      </p:sp>
      <p:sp>
        <p:nvSpPr>
          <p:cNvPr id="4" name="Slide Image Placeholder 3"/>
          <p:cNvSpPr>
            <a:spLocks noGrp="1" noRot="1" noChangeAspect="1"/>
          </p:cNvSpPr>
          <p:nvPr>
            <p:ph type="sldImg" idx="2"/>
          </p:nvPr>
        </p:nvSpPr>
        <p:spPr>
          <a:xfrm>
            <a:off x="862013" y="742950"/>
            <a:ext cx="4945062" cy="3709988"/>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66750" y="4700588"/>
            <a:ext cx="5335588" cy="445293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6" name="Footer Placeholder 5"/>
          <p:cNvSpPr>
            <a:spLocks noGrp="1"/>
          </p:cNvSpPr>
          <p:nvPr>
            <p:ph type="ftr" sz="quarter" idx="4"/>
          </p:nvPr>
        </p:nvSpPr>
        <p:spPr>
          <a:xfrm>
            <a:off x="0" y="9399588"/>
            <a:ext cx="2889250" cy="495300"/>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778250" y="9399588"/>
            <a:ext cx="2889250" cy="495300"/>
          </a:xfrm>
          <a:prstGeom prst="rect">
            <a:avLst/>
          </a:prstGeom>
        </p:spPr>
        <p:txBody>
          <a:bodyPr vert="horz" lIns="91440" tIns="45720" rIns="91440" bIns="45720" rtlCol="0" anchor="b"/>
          <a:lstStyle>
            <a:lvl1pPr algn="r">
              <a:defRPr sz="1200"/>
            </a:lvl1pPr>
          </a:lstStyle>
          <a:p>
            <a:fld id="{8D2A653B-B0DB-48DE-B382-0DD9E4884A28}" type="slidenum">
              <a:rPr lang="lv-LV" smtClean="0"/>
              <a:t>‹#›</a:t>
            </a:fld>
            <a:endParaRPr lang="lv-LV"/>
          </a:p>
        </p:txBody>
      </p:sp>
    </p:spTree>
    <p:extLst>
      <p:ext uri="{BB962C8B-B14F-4D97-AF65-F5344CB8AC3E}">
        <p14:creationId xmlns:p14="http://schemas.microsoft.com/office/powerpoint/2010/main" val="920318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10"/>
          </p:nvPr>
        </p:nvSpPr>
        <p:spPr/>
        <p:txBody>
          <a:bodyPr/>
          <a:lstStyle/>
          <a:p>
            <a:fld id="{8D2A653B-B0DB-48DE-B382-0DD9E4884A28}" type="slidenum">
              <a:rPr lang="lv-LV" smtClean="0"/>
              <a:t>1</a:t>
            </a:fld>
            <a:endParaRPr lang="lv-LV"/>
          </a:p>
        </p:txBody>
      </p:sp>
    </p:spTree>
    <p:extLst>
      <p:ext uri="{BB962C8B-B14F-4D97-AF65-F5344CB8AC3E}">
        <p14:creationId xmlns:p14="http://schemas.microsoft.com/office/powerpoint/2010/main" val="983297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70DD068-F0A2-47E3-B94C-E78F9E32FD2D}" type="datetime1">
              <a:rPr lang="en-US" smtClean="0"/>
              <a:t>5/23/2012</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B6F15528-21DE-4FAA-801E-634DDDAF4B2B}" type="slidenum">
              <a:rPr lang="en-US" smtClean="0"/>
              <a:pPr/>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09AEA3-756B-4526-B8B9-D683C5208EEF}" type="datetime1">
              <a:rPr lang="en-US" smtClean="0"/>
              <a:t>5/23/2012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E3D2678-D42B-48FF-87A9-53EAD6E57E15}" type="datetime1">
              <a:rPr lang="en-US" smtClean="0"/>
              <a:t>5/23/2012</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2E611D0-DD91-47D3-A51D-FDD8910763BA}" type="datetime1">
              <a:rPr lang="en-US" smtClean="0"/>
              <a:t>5/23/2012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AA02CDB-20AA-4EEF-A015-2717151E1605}" type="datetime1">
              <a:rPr lang="en-US" smtClean="0"/>
              <a:t>5/23/2012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32DB14-E813-42AA-A7E9-1083629DB8EB}" type="datetime1">
              <a:rPr lang="en-US" smtClean="0"/>
              <a:t>5/23/2012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E00A44D6-B0E9-4D71-939C-F4BF645A4E77}" type="datetime1">
              <a:rPr lang="en-US" smtClean="0"/>
              <a:t>5/23/2012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12E8E91-CA86-4CA1-BB22-9E706C1A646C}" type="datetime1">
              <a:rPr lang="en-US" smtClean="0"/>
              <a:t>5/23/2012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C29CF2FA-99AA-4F8E-BE9C-EE70CBCF12ED}" type="datetime1">
              <a:rPr lang="en-US" smtClean="0"/>
              <a:t>5/23/2012</a:t>
            </a:fld>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C5224D-D896-48E5-8034-6AB34AC1D812}" type="datetime1">
              <a:rPr lang="en-US" smtClean="0"/>
              <a:t>5/23/2012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CE058C-B994-49A8-90A2-785D5EE11371}" type="datetime1">
              <a:rPr lang="en-US" smtClean="0"/>
              <a:t>5/23/2012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5041A498-A03D-44D2-904B-DCB9F847C7B1}" type="datetime1">
              <a:rPr lang="en-US" smtClean="0"/>
              <a:t>5/23/2012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B6F15528-21DE-4FAA-801E-634DDDAF4B2B}" type="slidenum">
              <a:rPr lang="en-US" smtClean="0"/>
              <a:pPr/>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hyperlink" Target="http://www.ir.lv/2012/3/16/generalprokuroru-satrauc-ilgie-tiesvedibu-termini"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3.png"/><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3.png"/><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hyperlink" Target="http://www.ir.lv/"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hyperlink" Target="http://www.ir.lv/"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av"/><Relationship Id="rId1" Type="http://schemas.microsoft.com/office/2007/relationships/media" Target="../media/media8.wav"/><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268028"/>
          </a:xfrm>
        </p:spPr>
        <p:txBody>
          <a:bodyPr>
            <a:normAutofit/>
          </a:bodyPr>
          <a:lstStyle/>
          <a:p>
            <a:pPr algn="ctr"/>
            <a:r>
              <a:rPr lang="lv-LV" sz="3000" dirty="0" smtClean="0">
                <a:solidFill>
                  <a:schemeClr val="tx1"/>
                </a:solidFill>
                <a:latin typeface="Times New Roman" pitchFamily="18" charset="0"/>
                <a:cs typeface="Times New Roman" pitchFamily="18" charset="0"/>
              </a:rPr>
              <a:t/>
            </a:r>
            <a:br>
              <a:rPr lang="lv-LV" sz="3000" dirty="0" smtClean="0">
                <a:solidFill>
                  <a:schemeClr val="tx1"/>
                </a:solidFill>
                <a:latin typeface="Times New Roman" pitchFamily="18" charset="0"/>
                <a:cs typeface="Times New Roman" pitchFamily="18" charset="0"/>
              </a:rPr>
            </a:br>
            <a:r>
              <a:rPr lang="lv-LV" sz="3000" dirty="0" smtClean="0">
                <a:solidFill>
                  <a:schemeClr val="tx1"/>
                </a:solidFill>
                <a:latin typeface="Times New Roman" pitchFamily="18" charset="0"/>
                <a:cs typeface="Times New Roman" pitchFamily="18" charset="0"/>
              </a:rPr>
              <a:t>LR Saeimas konference</a:t>
            </a:r>
            <a:endParaRPr lang="lv-LV" sz="3000"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1143000"/>
            <a:ext cx="8763000" cy="5410200"/>
          </a:xfrm>
        </p:spPr>
        <p:txBody>
          <a:bodyPr>
            <a:normAutofit fontScale="40000" lnSpcReduction="20000"/>
          </a:bodyPr>
          <a:lstStyle/>
          <a:p>
            <a:pPr marL="0" indent="0" algn="ctr">
              <a:buNone/>
            </a:pPr>
            <a:endParaRPr lang="lv-LV" sz="5600" b="1" dirty="0" smtClean="0">
              <a:solidFill>
                <a:schemeClr val="tx1"/>
              </a:solidFill>
              <a:latin typeface="Times New Roman" pitchFamily="18" charset="0"/>
              <a:cs typeface="Times New Roman" pitchFamily="18" charset="0"/>
            </a:endParaRPr>
          </a:p>
          <a:p>
            <a:pPr marL="114300" indent="0" algn="ctr">
              <a:buNone/>
            </a:pPr>
            <a:r>
              <a:rPr lang="lv-LV" sz="18000" b="1" dirty="0" smtClean="0">
                <a:solidFill>
                  <a:schemeClr val="tx1"/>
                </a:solidFill>
                <a:latin typeface="Times New Roman" pitchFamily="18" charset="0"/>
                <a:cs typeface="Times New Roman" pitchFamily="18" charset="0"/>
              </a:rPr>
              <a:t>«Taisnīga </a:t>
            </a:r>
            <a:r>
              <a:rPr lang="lv-LV" sz="18000" b="1" dirty="0">
                <a:solidFill>
                  <a:schemeClr val="tx1"/>
                </a:solidFill>
                <a:latin typeface="Times New Roman" pitchFamily="18" charset="0"/>
                <a:cs typeface="Times New Roman" pitchFamily="18" charset="0"/>
              </a:rPr>
              <a:t>tiesa ir </a:t>
            </a:r>
            <a:r>
              <a:rPr lang="lv-LV" sz="18000" b="1" dirty="0" smtClean="0">
                <a:solidFill>
                  <a:schemeClr val="tx1"/>
                </a:solidFill>
                <a:latin typeface="Times New Roman" pitchFamily="18" charset="0"/>
                <a:cs typeface="Times New Roman" pitchFamily="18" charset="0"/>
              </a:rPr>
              <a:t>savlaicīga tiesa</a:t>
            </a:r>
            <a:r>
              <a:rPr lang="lv-LV" sz="18000" b="1" dirty="0">
                <a:solidFill>
                  <a:schemeClr val="tx1"/>
                </a:solidFill>
                <a:latin typeface="Times New Roman" pitchFamily="18" charset="0"/>
                <a:cs typeface="Times New Roman" pitchFamily="18" charset="0"/>
              </a:rPr>
              <a:t>: </a:t>
            </a:r>
            <a:r>
              <a:rPr lang="lv-LV" sz="18000" b="1" dirty="0" smtClean="0">
                <a:solidFill>
                  <a:schemeClr val="tx1"/>
                </a:solidFill>
                <a:latin typeface="Times New Roman" pitchFamily="18" charset="0"/>
                <a:cs typeface="Times New Roman" pitchFamily="18" charset="0"/>
              </a:rPr>
              <a:t>kā </a:t>
            </a:r>
            <a:r>
              <a:rPr lang="lv-LV" sz="18000" b="1" dirty="0">
                <a:solidFill>
                  <a:schemeClr val="tx1"/>
                </a:solidFill>
                <a:latin typeface="Times New Roman" pitchFamily="18" charset="0"/>
                <a:cs typeface="Times New Roman" pitchFamily="18" charset="0"/>
              </a:rPr>
              <a:t>novērst tiesu sēžu </a:t>
            </a:r>
            <a:r>
              <a:rPr lang="lv-LV" sz="18000" b="1" dirty="0" smtClean="0">
                <a:solidFill>
                  <a:schemeClr val="tx1"/>
                </a:solidFill>
                <a:latin typeface="Times New Roman" pitchFamily="18" charset="0"/>
                <a:cs typeface="Times New Roman" pitchFamily="18" charset="0"/>
              </a:rPr>
              <a:t>atlikšanu»</a:t>
            </a:r>
            <a:endParaRPr lang="lv-LV" sz="11000" b="1" dirty="0">
              <a:solidFill>
                <a:schemeClr val="tx1"/>
              </a:solidFill>
              <a:latin typeface="Times New Roman" pitchFamily="18" charset="0"/>
              <a:cs typeface="Times New Roman" pitchFamily="18" charset="0"/>
            </a:endParaRPr>
          </a:p>
          <a:p>
            <a:pPr marL="0" indent="0" algn="ctr">
              <a:buNone/>
            </a:pPr>
            <a:endParaRPr lang="lv-LV" sz="4000" b="1" dirty="0" smtClean="0">
              <a:solidFill>
                <a:schemeClr val="tx1"/>
              </a:solidFill>
              <a:latin typeface="Times New Roman" pitchFamily="18" charset="0"/>
              <a:cs typeface="Times New Roman" pitchFamily="18" charset="0"/>
            </a:endParaRPr>
          </a:p>
          <a:p>
            <a:pPr marL="0" indent="0" algn="ctr">
              <a:buNone/>
            </a:pPr>
            <a:r>
              <a:rPr lang="lv-LV" sz="5900" b="1" dirty="0" smtClean="0">
                <a:solidFill>
                  <a:schemeClr val="tx1"/>
                </a:solidFill>
                <a:latin typeface="Times New Roman" pitchFamily="18" charset="0"/>
                <a:cs typeface="Times New Roman" pitchFamily="18" charset="0"/>
              </a:rPr>
              <a:t>Rīga</a:t>
            </a:r>
            <a:r>
              <a:rPr lang="lv-LV" sz="5900" dirty="0" smtClean="0">
                <a:solidFill>
                  <a:schemeClr val="tx1"/>
                </a:solidFill>
                <a:latin typeface="Times New Roman" pitchFamily="18" charset="0"/>
                <a:cs typeface="Times New Roman" pitchFamily="18" charset="0"/>
              </a:rPr>
              <a:t> </a:t>
            </a:r>
          </a:p>
          <a:p>
            <a:pPr marL="0" indent="0" algn="ctr">
              <a:buNone/>
            </a:pPr>
            <a:r>
              <a:rPr lang="lv-LV" sz="5900" b="1" dirty="0" smtClean="0">
                <a:solidFill>
                  <a:schemeClr val="tx1"/>
                </a:solidFill>
                <a:latin typeface="Times New Roman" pitchFamily="18" charset="0"/>
                <a:cs typeface="Times New Roman" pitchFamily="18" charset="0"/>
              </a:rPr>
              <a:t>2012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a:t>
            </a:fld>
            <a:endParaRPr lang="en-US"/>
          </a:p>
        </p:txBody>
      </p:sp>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2900" y="304800"/>
            <a:ext cx="25241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985248435"/>
      </p:ext>
    </p:extLst>
  </p:cSld>
  <p:clrMapOvr>
    <a:masterClrMapping/>
  </p:clrMapOvr>
  <mc:AlternateContent xmlns:mc="http://schemas.openxmlformats.org/markup-compatibility/2006">
    <mc:Choice xmlns:p14="http://schemas.microsoft.com/office/powerpoint/2010/main" Requires="p14">
      <p:transition spd="slow" p14:dur="2000" advTm="20571"/>
    </mc:Choice>
    <mc:Fallback>
      <p:transition spd="slow" advTm="20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458200" cy="6096000"/>
          </a:xfrm>
        </p:spPr>
        <p:txBody>
          <a:bodyPr>
            <a:noAutofit/>
          </a:bodyPr>
          <a:lstStyle/>
          <a:p>
            <a:pPr marL="114300" indent="0" algn="ctr">
              <a:buNone/>
            </a:pPr>
            <a:endParaRPr lang="lv-LV" sz="3600" dirty="0" smtClean="0">
              <a:solidFill>
                <a:schemeClr val="tx1"/>
              </a:solidFill>
              <a:latin typeface="Times New Roman" pitchFamily="18" charset="0"/>
              <a:cs typeface="Times New Roman" pitchFamily="18" charset="0"/>
            </a:endParaRPr>
          </a:p>
          <a:p>
            <a:pPr marL="114300" indent="0" algn="ctr">
              <a:buNone/>
            </a:pPr>
            <a:endParaRPr lang="lv-LV" sz="3600" dirty="0">
              <a:solidFill>
                <a:schemeClr val="tx1"/>
              </a:solidFill>
              <a:latin typeface="Times New Roman" pitchFamily="18" charset="0"/>
              <a:cs typeface="Times New Roman" pitchFamily="18" charset="0"/>
            </a:endParaRPr>
          </a:p>
          <a:p>
            <a:pPr marL="114300" indent="0" algn="ctr">
              <a:buNone/>
            </a:pPr>
            <a:r>
              <a:rPr lang="lv-LV" sz="3600" dirty="0" smtClean="0">
                <a:solidFill>
                  <a:schemeClr val="tx1"/>
                </a:solidFill>
                <a:latin typeface="Times New Roman" pitchFamily="18" charset="0"/>
                <a:cs typeface="Times New Roman" pitchFamily="18" charset="0"/>
              </a:rPr>
              <a:t>«(..) pašlaik tiesu varas </a:t>
            </a:r>
            <a:r>
              <a:rPr lang="lv-LV" sz="3600" b="1" dirty="0" smtClean="0">
                <a:solidFill>
                  <a:schemeClr val="tx1"/>
                </a:solidFill>
                <a:latin typeface="Times New Roman" pitchFamily="18" charset="0"/>
                <a:cs typeface="Times New Roman" pitchFamily="18" charset="0"/>
              </a:rPr>
              <a:t>galvenā problēma </a:t>
            </a:r>
            <a:r>
              <a:rPr lang="lv-LV" sz="3600" dirty="0" smtClean="0">
                <a:solidFill>
                  <a:schemeClr val="tx1"/>
                </a:solidFill>
                <a:latin typeface="Times New Roman" pitchFamily="18" charset="0"/>
                <a:cs typeface="Times New Roman" pitchFamily="18" charset="0"/>
              </a:rPr>
              <a:t>ir ilgie tiesvedības termiņi visu kategoriju lietās (..) tiesu varā pašlaik aktuālākā problēma noteikti ir ilgie tiesvedības termiņi gan civillietās, gan krimināllietās, gan administratīvajās lietās.» </a:t>
            </a:r>
          </a:p>
          <a:p>
            <a:pPr marL="114300" indent="0" algn="ctr">
              <a:buNone/>
            </a:pPr>
            <a:r>
              <a:rPr lang="lv-LV" sz="3600" dirty="0" smtClean="0">
                <a:solidFill>
                  <a:schemeClr val="tx1"/>
                </a:solidFill>
                <a:latin typeface="Times New Roman" pitchFamily="18" charset="0"/>
                <a:cs typeface="Times New Roman" pitchFamily="18" charset="0"/>
              </a:rPr>
              <a:t>Ē</a:t>
            </a:r>
            <a:r>
              <a:rPr lang="lv-LV" sz="3600" dirty="0">
                <a:solidFill>
                  <a:schemeClr val="tx1"/>
                </a:solidFill>
                <a:latin typeface="Times New Roman" pitchFamily="18" charset="0"/>
                <a:cs typeface="Times New Roman" pitchFamily="18" charset="0"/>
              </a:rPr>
              <a:t>. Kalnmeiers </a:t>
            </a:r>
            <a:r>
              <a:rPr lang="lv-LV" sz="3600" dirty="0" smtClean="0">
                <a:solidFill>
                  <a:schemeClr val="tx1"/>
                </a:solidFill>
                <a:latin typeface="Times New Roman" pitchFamily="18" charset="0"/>
                <a:cs typeface="Times New Roman" pitchFamily="18" charset="0"/>
              </a:rPr>
              <a:t>(</a:t>
            </a:r>
            <a:r>
              <a:rPr lang="lv-LV" sz="3600" dirty="0">
                <a:solidFill>
                  <a:schemeClr val="tx1"/>
                </a:solidFill>
                <a:latin typeface="Times New Roman" pitchFamily="18" charset="0"/>
                <a:cs typeface="Times New Roman" pitchFamily="18" charset="0"/>
              </a:rPr>
              <a:t>LR ģenerālprokurors)</a:t>
            </a:r>
          </a:p>
          <a:p>
            <a:pPr marL="114300" indent="0" algn="ctr">
              <a:buNone/>
            </a:pPr>
            <a:endParaRPr lang="lv-LV" sz="3600" dirty="0" smtClean="0">
              <a:solidFill>
                <a:schemeClr val="tx1"/>
              </a:solidFill>
              <a:latin typeface="Times New Roman" pitchFamily="18" charset="0"/>
              <a:cs typeface="Times New Roman" pitchFamily="18" charset="0"/>
            </a:endParaRPr>
          </a:p>
          <a:p>
            <a:pPr marL="114300" indent="0">
              <a:buNone/>
            </a:pPr>
            <a:r>
              <a:rPr lang="lv-LV" dirty="0" smtClean="0">
                <a:solidFill>
                  <a:schemeClr val="tx1"/>
                </a:solidFill>
                <a:latin typeface="Times New Roman" pitchFamily="18" charset="0"/>
                <a:cs typeface="Times New Roman" pitchFamily="18" charset="0"/>
              </a:rPr>
              <a:t>Avots: </a:t>
            </a:r>
            <a:r>
              <a:rPr lang="lv-LV" dirty="0" smtClean="0">
                <a:solidFill>
                  <a:schemeClr val="tx1"/>
                </a:solidFill>
                <a:latin typeface="Times New Roman" pitchFamily="18" charset="0"/>
                <a:cs typeface="Times New Roman" pitchFamily="18" charset="0"/>
                <a:hlinkClick r:id="rId4"/>
              </a:rPr>
              <a:t>www.ir.lv</a:t>
            </a:r>
            <a:r>
              <a:rPr lang="lv-LV" dirty="0" smtClean="0">
                <a:solidFill>
                  <a:schemeClr val="tx1"/>
                </a:solidFill>
                <a:latin typeface="Times New Roman" pitchFamily="18" charset="0"/>
                <a:cs typeface="Times New Roman" pitchFamily="18" charset="0"/>
              </a:rPr>
              <a:t>, 19.03.2012</a:t>
            </a:r>
            <a:endParaRPr lang="lv-LV"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361488344"/>
      </p:ext>
    </p:extLst>
  </p:cSld>
  <p:clrMapOvr>
    <a:masterClrMapping/>
  </p:clrMapOvr>
  <mc:AlternateContent xmlns:mc="http://schemas.openxmlformats.org/markup-compatibility/2006">
    <mc:Choice xmlns:p14="http://schemas.microsoft.com/office/powerpoint/2010/main" Requires="p14">
      <p:transition spd="slow" p14:dur="2000" advTm="20561"/>
    </mc:Choice>
    <mc:Fallback>
      <p:transition spd="slow" advTm="20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10600" cy="6400800"/>
          </a:xfrm>
        </p:spPr>
        <p:txBody>
          <a:bodyPr>
            <a:normAutofit fontScale="32500" lnSpcReduction="20000"/>
          </a:bodyPr>
          <a:lstStyle/>
          <a:p>
            <a:pPr marL="114300" indent="0" algn="ctr">
              <a:buNone/>
            </a:pPr>
            <a:endParaRPr lang="lv-LV" dirty="0" smtClean="0">
              <a:latin typeface="Times New Roman" pitchFamily="18" charset="0"/>
              <a:cs typeface="Times New Roman" pitchFamily="18" charset="0"/>
            </a:endParaRPr>
          </a:p>
          <a:p>
            <a:pPr marL="114300" indent="0" algn="ctr">
              <a:buNone/>
            </a:pPr>
            <a:endParaRPr lang="lv-LV" sz="13500" dirty="0" smtClean="0">
              <a:solidFill>
                <a:schemeClr val="tx1"/>
              </a:solidFill>
              <a:latin typeface="Times New Roman" pitchFamily="18" charset="0"/>
              <a:cs typeface="Times New Roman" pitchFamily="18" charset="0"/>
            </a:endParaRPr>
          </a:p>
          <a:p>
            <a:pPr marL="114300" indent="0" algn="ctr">
              <a:buNone/>
            </a:pPr>
            <a:endParaRPr lang="lv-LV" sz="10400" dirty="0" smtClean="0">
              <a:solidFill>
                <a:schemeClr val="tx1"/>
              </a:solidFill>
              <a:latin typeface="Times New Roman" pitchFamily="18" charset="0"/>
              <a:cs typeface="Times New Roman" pitchFamily="18" charset="0"/>
            </a:endParaRPr>
          </a:p>
          <a:p>
            <a:pPr marL="114300" indent="0" algn="ctr">
              <a:buNone/>
            </a:pPr>
            <a:endParaRPr lang="lv-LV" sz="10400" dirty="0">
              <a:solidFill>
                <a:schemeClr val="tx1"/>
              </a:solidFill>
              <a:latin typeface="Times New Roman" pitchFamily="18" charset="0"/>
              <a:cs typeface="Times New Roman" pitchFamily="18" charset="0"/>
            </a:endParaRPr>
          </a:p>
          <a:p>
            <a:pPr marL="114300" indent="0" algn="ctr">
              <a:buNone/>
            </a:pPr>
            <a:r>
              <a:rPr lang="lv-LV" sz="14400" dirty="0" smtClean="0">
                <a:solidFill>
                  <a:schemeClr val="tx1"/>
                </a:solidFill>
                <a:latin typeface="Times New Roman" pitchFamily="18" charset="0"/>
                <a:cs typeface="Times New Roman" pitchFamily="18" charset="0"/>
              </a:rPr>
              <a:t>ATLIKTO TIESAS SĒŽU ĪPATSVARS VISĀS TIESU INSTANCĒS – </a:t>
            </a:r>
          </a:p>
          <a:p>
            <a:pPr marL="114300" indent="0" algn="ctr">
              <a:buNone/>
            </a:pPr>
            <a:r>
              <a:rPr lang="lv-LV" sz="10400" b="1" dirty="0" smtClean="0">
                <a:solidFill>
                  <a:schemeClr val="tx1"/>
                </a:solidFill>
                <a:latin typeface="Times New Roman" pitchFamily="18" charset="0"/>
                <a:cs typeface="Times New Roman" pitchFamily="18" charset="0"/>
              </a:rPr>
              <a:t>27, 3 % (2010. g.) un 27,2 % (2011. g. </a:t>
            </a:r>
            <a:r>
              <a:rPr lang="lv-LV" sz="10400" b="1" dirty="0">
                <a:solidFill>
                  <a:schemeClr val="tx1"/>
                </a:solidFill>
                <a:latin typeface="Times New Roman" pitchFamily="18" charset="0"/>
                <a:cs typeface="Times New Roman" pitchFamily="18" charset="0"/>
              </a:rPr>
              <a:t>p</a:t>
            </a:r>
            <a:r>
              <a:rPr lang="lv-LV" sz="10400" b="1" dirty="0" smtClean="0">
                <a:solidFill>
                  <a:schemeClr val="tx1"/>
                </a:solidFill>
                <a:latin typeface="Times New Roman" pitchFamily="18" charset="0"/>
                <a:cs typeface="Times New Roman" pitchFamily="18" charset="0"/>
              </a:rPr>
              <a:t>irmajā pusgadā)</a:t>
            </a:r>
          </a:p>
          <a:p>
            <a:pPr marL="114300" indent="0" algn="ctr">
              <a:buNone/>
            </a:pPr>
            <a:endParaRPr lang="lv-LV" sz="8000" b="1" dirty="0" smtClean="0">
              <a:solidFill>
                <a:schemeClr val="tx1"/>
              </a:solidFill>
              <a:latin typeface="Times New Roman" pitchFamily="18" charset="0"/>
              <a:cs typeface="Times New Roman" pitchFamily="18" charset="0"/>
            </a:endParaRPr>
          </a:p>
          <a:p>
            <a:pPr marL="114300" indent="0" algn="ctr">
              <a:buNone/>
            </a:pPr>
            <a:endParaRPr lang="lv-LV" sz="8000" b="1" dirty="0" smtClean="0">
              <a:solidFill>
                <a:schemeClr val="tx1"/>
              </a:solidFill>
              <a:latin typeface="Times New Roman" pitchFamily="18" charset="0"/>
              <a:cs typeface="Times New Roman" pitchFamily="18" charset="0"/>
            </a:endParaRPr>
          </a:p>
          <a:p>
            <a:pPr marL="114300" indent="0" algn="ctr">
              <a:buNone/>
            </a:pPr>
            <a:endParaRPr lang="lv-LV" dirty="0">
              <a:latin typeface="Times New Roman" pitchFamily="18" charset="0"/>
              <a:cs typeface="Times New Roman" pitchFamily="18" charset="0"/>
            </a:endParaRPr>
          </a:p>
          <a:p>
            <a:pPr marL="114300" indent="0" algn="ctr">
              <a:buNone/>
            </a:pPr>
            <a:endParaRPr lang="lv-LV" dirty="0" smtClean="0">
              <a:latin typeface="Times New Roman" pitchFamily="18" charset="0"/>
              <a:cs typeface="Times New Roman" pitchFamily="18" charset="0"/>
            </a:endParaRPr>
          </a:p>
          <a:p>
            <a:pPr marL="114300" indent="0" algn="ctr">
              <a:buNone/>
            </a:pPr>
            <a:endParaRPr lang="lv-LV" dirty="0">
              <a:latin typeface="Times New Roman" pitchFamily="18" charset="0"/>
              <a:cs typeface="Times New Roman" pitchFamily="18" charset="0"/>
            </a:endParaRPr>
          </a:p>
          <a:p>
            <a:pPr marL="114300" indent="0">
              <a:buNone/>
            </a:pPr>
            <a:r>
              <a:rPr lang="lv-LV" sz="3100" dirty="0" smtClean="0">
                <a:latin typeface="Times New Roman" pitchFamily="18" charset="0"/>
                <a:cs typeface="Times New Roman" pitchFamily="18" charset="0"/>
              </a:rPr>
              <a:t> </a:t>
            </a:r>
            <a:r>
              <a:rPr lang="lv-LV" sz="7400" dirty="0" smtClean="0">
                <a:solidFill>
                  <a:schemeClr val="tx1"/>
                </a:solidFill>
                <a:latin typeface="Times New Roman" pitchFamily="18" charset="0"/>
                <a:cs typeface="Times New Roman" pitchFamily="18" charset="0"/>
              </a:rPr>
              <a:t>Avots: Tieslietu ministrija, 2011. g. </a:t>
            </a:r>
            <a:endParaRPr lang="lv-LV" sz="7400" dirty="0">
              <a:solidFill>
                <a:schemeClr val="tx1"/>
              </a:solidFill>
              <a:latin typeface="Times New Roman" pitchFamily="18" charset="0"/>
              <a:cs typeface="Times New Roman" pitchFamily="18" charset="0"/>
            </a:endParaRPr>
          </a:p>
          <a:p>
            <a:pPr marL="114300" indent="0" algn="ctr">
              <a:buNone/>
            </a:pPr>
            <a:endParaRPr lang="lv-LV" dirty="0" smtClean="0">
              <a:latin typeface="Times New Roman" pitchFamily="18" charset="0"/>
              <a:cs typeface="Times New Roman" pitchFamily="18" charset="0"/>
            </a:endParaRPr>
          </a:p>
          <a:p>
            <a:pPr marL="114300" indent="0" algn="ctr">
              <a:buNone/>
            </a:pPr>
            <a:endParaRPr lang="lv-LV" dirty="0">
              <a:latin typeface="Times New Roman" pitchFamily="18" charset="0"/>
              <a:cs typeface="Times New Roman" pitchFamily="18" charset="0"/>
            </a:endParaRPr>
          </a:p>
          <a:p>
            <a:pPr marL="114300" indent="0" algn="ctr">
              <a:buNone/>
            </a:pPr>
            <a:endParaRPr lang="lv-LV" dirty="0" smtClean="0">
              <a:latin typeface="Times New Roman" pitchFamily="18" charset="0"/>
              <a:cs typeface="Times New Roman" pitchFamily="18" charset="0"/>
            </a:endParaRPr>
          </a:p>
          <a:p>
            <a:pPr marL="114300" indent="0" algn="ctr">
              <a:buNone/>
            </a:pPr>
            <a:endParaRPr lang="lv-LV" dirty="0">
              <a:latin typeface="Times New Roman" pitchFamily="18" charset="0"/>
              <a:cs typeface="Times New Roman" pitchFamily="18" charset="0"/>
            </a:endParaRPr>
          </a:p>
          <a:p>
            <a:pPr marL="114300" indent="0" algn="ctr">
              <a:buNone/>
            </a:pPr>
            <a:endParaRPr lang="lv-LV"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946179569"/>
      </p:ext>
    </p:extLst>
  </p:cSld>
  <p:clrMapOvr>
    <a:masterClrMapping/>
  </p:clrMapOvr>
  <mc:AlternateContent xmlns:mc="http://schemas.openxmlformats.org/markup-compatibility/2006">
    <mc:Choice xmlns:p14="http://schemas.microsoft.com/office/powerpoint/2010/main" Requires="p14">
      <p:transition spd="slow" p14:dur="2000" advTm="20536"/>
    </mc:Choice>
    <mc:Fallback>
      <p:transition spd="slow" advTm="20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09800"/>
            <a:ext cx="8839200" cy="4495800"/>
          </a:xfrm>
        </p:spPr>
        <p:txBody>
          <a:bodyPr>
            <a:normAutofit fontScale="85000" lnSpcReduction="20000"/>
          </a:bodyPr>
          <a:lstStyle/>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0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114300" indent="0">
              <a:buNone/>
            </a:pPr>
            <a:endParaRPr lang="lv-LV" sz="1200" dirty="0" smtClean="0">
              <a:latin typeface="Times New Roman" pitchFamily="18" charset="0"/>
              <a:cs typeface="Times New Roman" pitchFamily="18" charset="0"/>
            </a:endParaRPr>
          </a:p>
          <a:p>
            <a:pPr marL="114300" indent="0">
              <a:buNone/>
            </a:pPr>
            <a:endParaRPr lang="lv-LV" sz="1200" dirty="0">
              <a:latin typeface="Times New Roman" pitchFamily="18" charset="0"/>
              <a:cs typeface="Times New Roman" pitchFamily="18" charset="0"/>
            </a:endParaRPr>
          </a:p>
          <a:p>
            <a:pPr marL="0" indent="0" algn="just">
              <a:spcBef>
                <a:spcPts val="0"/>
              </a:spcBef>
              <a:buNone/>
            </a:pPr>
            <a:endParaRPr lang="lv-LV" sz="1200" dirty="0" smtClean="0">
              <a:latin typeface="Times New Roman" pitchFamily="18" charset="0"/>
              <a:cs typeface="Times New Roman" pitchFamily="18" charset="0"/>
            </a:endParaRPr>
          </a:p>
          <a:p>
            <a:pPr marL="0" indent="0" algn="just">
              <a:spcBef>
                <a:spcPts val="0"/>
              </a:spcBef>
              <a:buNone/>
            </a:pPr>
            <a:r>
              <a:rPr lang="lv-LV" sz="1200" dirty="0" smtClean="0">
                <a:latin typeface="Times New Roman" pitchFamily="18" charset="0"/>
                <a:cs typeface="Times New Roman" pitchFamily="18" charset="0"/>
              </a:rPr>
              <a:t>Avots</a:t>
            </a:r>
            <a:r>
              <a:rPr lang="lv-LV" sz="1200" dirty="0">
                <a:latin typeface="Times New Roman" pitchFamily="18" charset="0"/>
                <a:cs typeface="Times New Roman" pitchFamily="18" charset="0"/>
              </a:rPr>
              <a:t>: Tieslietu ministrija. </a:t>
            </a:r>
            <a:r>
              <a:rPr lang="lv-LV" sz="1200" i="1" dirty="0">
                <a:latin typeface="Times New Roman" pitchFamily="18" charset="0"/>
                <a:cs typeface="Times New Roman" pitchFamily="18" charset="0"/>
              </a:rPr>
              <a:t>Krimināllietu iztiesāšanas termiņi – ar to saistītās problēmas un to risinājumi.</a:t>
            </a:r>
            <a:r>
              <a:rPr lang="lv-LV" sz="1200" dirty="0">
                <a:latin typeface="Times New Roman" pitchFamily="18" charset="0"/>
                <a:cs typeface="Times New Roman" pitchFamily="18" charset="0"/>
              </a:rPr>
              <a:t> Ziņojums Saeimas Korupcijas novēršanas apakškomisijas sēdē, 13.03.2012</a:t>
            </a:r>
            <a:r>
              <a:rPr lang="lv-LV" sz="1200" dirty="0" smtClean="0">
                <a:latin typeface="Times New Roman" pitchFamily="18" charset="0"/>
                <a:cs typeface="Times New Roman" pitchFamily="18" charset="0"/>
              </a:rPr>
              <a:t>.</a:t>
            </a:r>
            <a:endParaRPr lang="lv-LV" sz="12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graphicFrame>
        <p:nvGraphicFramePr>
          <p:cNvPr id="14" name="Chart 13"/>
          <p:cNvGraphicFramePr>
            <a:graphicFrameLocks/>
          </p:cNvGraphicFramePr>
          <p:nvPr>
            <p:extLst>
              <p:ext uri="{D42A27DB-BD31-4B8C-83A1-F6EECF244321}">
                <p14:modId xmlns:p14="http://schemas.microsoft.com/office/powerpoint/2010/main" val="2754880999"/>
              </p:ext>
            </p:extLst>
          </p:nvPr>
        </p:nvGraphicFramePr>
        <p:xfrm>
          <a:off x="152400" y="76200"/>
          <a:ext cx="8839200" cy="6248400"/>
        </p:xfrm>
        <a:graphic>
          <a:graphicData uri="http://schemas.openxmlformats.org/drawingml/2006/chart">
            <c:chart xmlns:c="http://schemas.openxmlformats.org/drawingml/2006/chart" xmlns:r="http://schemas.openxmlformats.org/officeDocument/2006/relationships" r:id="rId4"/>
          </a:graphicData>
        </a:graphic>
      </p:graphicFrame>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476920463"/>
      </p:ext>
    </p:extLst>
  </p:cSld>
  <p:clrMapOvr>
    <a:masterClrMapping/>
  </p:clrMapOvr>
  <mc:AlternateContent xmlns:mc="http://schemas.openxmlformats.org/markup-compatibility/2006">
    <mc:Choice xmlns:p14="http://schemas.microsoft.com/office/powerpoint/2010/main" Requires="p14">
      <p:transition spd="slow" p14:dur="2000" advTm="21121"/>
    </mc:Choice>
    <mc:Fallback>
      <p:transition spd="slow" advTm="21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800600"/>
          </a:xfrm>
        </p:spPr>
        <p:txBody>
          <a:bodyPr>
            <a:normAutofit/>
          </a:bodyPr>
          <a:lstStyle/>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buNone/>
            </a:pPr>
            <a:endParaRPr lang="lv-LV" sz="1200" dirty="0"/>
          </a:p>
          <a:p>
            <a:pPr marL="114300" indent="0">
              <a:buNone/>
            </a:pPr>
            <a:endParaRPr lang="lv-LV" sz="1200" dirty="0" smtClean="0"/>
          </a:p>
          <a:p>
            <a:pPr marL="114300" indent="0" algn="just">
              <a:buNone/>
            </a:pPr>
            <a:r>
              <a:rPr lang="lv-LV" sz="1200" dirty="0" smtClean="0">
                <a:latin typeface="Times New Roman" pitchFamily="18" charset="0"/>
                <a:cs typeface="Times New Roman" pitchFamily="18" charset="0"/>
              </a:rPr>
              <a:t>Avots</a:t>
            </a:r>
            <a:r>
              <a:rPr lang="lv-LV" sz="1200" dirty="0">
                <a:latin typeface="Times New Roman" pitchFamily="18" charset="0"/>
                <a:cs typeface="Times New Roman" pitchFamily="18" charset="0"/>
              </a:rPr>
              <a:t>: Tieslietu ministrija. </a:t>
            </a:r>
            <a:r>
              <a:rPr lang="lv-LV" sz="1200" i="1" dirty="0">
                <a:latin typeface="Times New Roman" pitchFamily="18" charset="0"/>
                <a:cs typeface="Times New Roman" pitchFamily="18" charset="0"/>
              </a:rPr>
              <a:t>Krimināllietu iztiesāšanas termiņi – ar to saistītās problēmas un to risinājumi.</a:t>
            </a:r>
            <a:r>
              <a:rPr lang="lv-LV" sz="1200" dirty="0">
                <a:latin typeface="Times New Roman" pitchFamily="18" charset="0"/>
                <a:cs typeface="Times New Roman" pitchFamily="18" charset="0"/>
              </a:rPr>
              <a:t> Ziņojums Saeimas Korupcijas novēršanas apakškomisijas sēdē, 13.03.2012</a:t>
            </a:r>
            <a:r>
              <a:rPr lang="lv-LV" sz="1200" dirty="0" smtClean="0">
                <a:latin typeface="Times New Roman" pitchFamily="18" charset="0"/>
                <a:cs typeface="Times New Roman" pitchFamily="18" charset="0"/>
              </a:rPr>
              <a:t>. </a:t>
            </a:r>
            <a:endParaRPr lang="lv-LV" sz="12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a:p>
        </p:txBody>
      </p:sp>
      <p:graphicFrame>
        <p:nvGraphicFramePr>
          <p:cNvPr id="9" name="Chart 8"/>
          <p:cNvGraphicFramePr>
            <a:graphicFrameLocks/>
          </p:cNvGraphicFramePr>
          <p:nvPr>
            <p:extLst>
              <p:ext uri="{D42A27DB-BD31-4B8C-83A1-F6EECF244321}">
                <p14:modId xmlns:p14="http://schemas.microsoft.com/office/powerpoint/2010/main" val="1147894433"/>
              </p:ext>
            </p:extLst>
          </p:nvPr>
        </p:nvGraphicFramePr>
        <p:xfrm>
          <a:off x="152400" y="152400"/>
          <a:ext cx="8763000" cy="5962650"/>
        </p:xfrm>
        <a:graphic>
          <a:graphicData uri="http://schemas.openxmlformats.org/drawingml/2006/chart">
            <c:chart xmlns:c="http://schemas.openxmlformats.org/drawingml/2006/chart" xmlns:r="http://schemas.openxmlformats.org/officeDocument/2006/relationships" r:id="rId4"/>
          </a:graphicData>
        </a:graphic>
      </p:graphicFrame>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658281512"/>
      </p:ext>
    </p:extLst>
  </p:cSld>
  <p:clrMapOvr>
    <a:masterClrMapping/>
  </p:clrMapOvr>
  <mc:AlternateContent xmlns:mc="http://schemas.openxmlformats.org/markup-compatibility/2006">
    <mc:Choice xmlns:p14="http://schemas.microsoft.com/office/powerpoint/2010/main" Requires="p14">
      <p:transition spd="slow" p14:dur="2000" advTm="20930"/>
    </mc:Choice>
    <mc:Fallback>
      <p:transition spd="slow" advTm="20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248400"/>
          </a:xfrm>
        </p:spPr>
        <p:txBody>
          <a:bodyPr>
            <a:normAutofit/>
          </a:bodyPr>
          <a:lstStyle/>
          <a:p>
            <a:pPr marL="457200" indent="-457200" algn="ctr">
              <a:buFont typeface="Wingdings" pitchFamily="2" charset="2"/>
              <a:buChar char="ü"/>
            </a:pPr>
            <a:endParaRPr lang="lv-LV" sz="4400" dirty="0" smtClean="0">
              <a:solidFill>
                <a:schemeClr val="tx1"/>
              </a:solidFill>
              <a:latin typeface="Times New Roman" pitchFamily="18" charset="0"/>
              <a:cs typeface="Times New Roman" pitchFamily="18" charset="0"/>
            </a:endParaRPr>
          </a:p>
          <a:p>
            <a:pPr marL="0" indent="0" algn="ctr">
              <a:buNone/>
            </a:pPr>
            <a:endParaRPr lang="lv-LV" sz="4400" dirty="0">
              <a:solidFill>
                <a:schemeClr val="tx1"/>
              </a:solidFill>
              <a:latin typeface="Times New Roman" pitchFamily="18" charset="0"/>
              <a:cs typeface="Times New Roman" pitchFamily="18" charset="0"/>
            </a:endParaRPr>
          </a:p>
          <a:p>
            <a:pPr marL="0" indent="0" algn="ctr">
              <a:buNone/>
            </a:pPr>
            <a:r>
              <a:rPr lang="lv-LV" sz="4800" dirty="0" smtClean="0">
                <a:solidFill>
                  <a:schemeClr val="tx1"/>
                </a:solidFill>
                <a:latin typeface="Times New Roman" pitchFamily="18" charset="0"/>
                <a:cs typeface="Times New Roman" pitchFamily="18" charset="0"/>
              </a:rPr>
              <a:t>«(..)tiesnesim </a:t>
            </a:r>
            <a:r>
              <a:rPr lang="lv-LV" sz="4800" dirty="0">
                <a:solidFill>
                  <a:schemeClr val="tx1"/>
                </a:solidFill>
                <a:latin typeface="Times New Roman" pitchFamily="18" charset="0"/>
                <a:cs typeface="Times New Roman" pitchFamily="18" charset="0"/>
              </a:rPr>
              <a:t>ir jāatceras, ka viņam nekas netraucē izskatīt lietu bez pušu piedalīšanās</a:t>
            </a:r>
            <a:r>
              <a:rPr lang="lv-LV" sz="4800" dirty="0" smtClean="0">
                <a:solidFill>
                  <a:schemeClr val="tx1"/>
                </a:solidFill>
                <a:latin typeface="Times New Roman" pitchFamily="18" charset="0"/>
                <a:cs typeface="Times New Roman" pitchFamily="18" charset="0"/>
              </a:rPr>
              <a:t>.»</a:t>
            </a:r>
          </a:p>
          <a:p>
            <a:pPr marL="114300" indent="0" algn="ctr">
              <a:buNone/>
            </a:pPr>
            <a:r>
              <a:rPr lang="lv-LV" sz="3200" dirty="0" smtClean="0">
                <a:solidFill>
                  <a:schemeClr val="tx1"/>
                </a:solidFill>
                <a:latin typeface="Times New Roman" pitchFamily="18" charset="0"/>
                <a:cs typeface="Times New Roman" pitchFamily="18" charset="0"/>
              </a:rPr>
              <a:t>Inga </a:t>
            </a:r>
            <a:r>
              <a:rPr lang="lv-LV" sz="3200" dirty="0">
                <a:solidFill>
                  <a:schemeClr val="tx1"/>
                </a:solidFill>
                <a:latin typeface="Times New Roman" pitchFamily="18" charset="0"/>
                <a:cs typeface="Times New Roman" pitchFamily="18" charset="0"/>
              </a:rPr>
              <a:t>Reine </a:t>
            </a:r>
            <a:r>
              <a:rPr lang="lv-LV" dirty="0" smtClean="0">
                <a:solidFill>
                  <a:schemeClr val="tx1"/>
                </a:solidFill>
                <a:latin typeface="Times New Roman" pitchFamily="18" charset="0"/>
                <a:cs typeface="Times New Roman" pitchFamily="18" charset="0"/>
              </a:rPr>
              <a:t>(</a:t>
            </a:r>
            <a:r>
              <a:rPr lang="lv-LV" dirty="0">
                <a:solidFill>
                  <a:schemeClr val="tx1"/>
                </a:solidFill>
                <a:latin typeface="Times New Roman" pitchFamily="18" charset="0"/>
                <a:cs typeface="Times New Roman" pitchFamily="18" charset="0"/>
              </a:rPr>
              <a:t>bijusī Ministru kabineta pārstāve starptautiskajās</a:t>
            </a:r>
          </a:p>
          <a:p>
            <a:pPr marL="114300" indent="0" algn="ctr">
              <a:buNone/>
            </a:pPr>
            <a:r>
              <a:rPr lang="lv-LV" dirty="0">
                <a:solidFill>
                  <a:schemeClr val="tx1"/>
                </a:solidFill>
                <a:latin typeface="Times New Roman" pitchFamily="18" charset="0"/>
                <a:cs typeface="Times New Roman" pitchFamily="18" charset="0"/>
              </a:rPr>
              <a:t>cilvēktiesību institūcijās)</a:t>
            </a:r>
          </a:p>
          <a:p>
            <a:pPr marL="0" indent="0">
              <a:buNone/>
            </a:pPr>
            <a:endParaRPr lang="lv-LV" dirty="0" smtClean="0">
              <a:solidFill>
                <a:schemeClr val="tx1"/>
              </a:solidFill>
              <a:latin typeface="Times New Roman" pitchFamily="18" charset="0"/>
              <a:cs typeface="Times New Roman" pitchFamily="18" charset="0"/>
            </a:endParaRPr>
          </a:p>
          <a:p>
            <a:pPr marL="0" indent="0">
              <a:buNone/>
            </a:pPr>
            <a:endParaRPr lang="lv-LV" dirty="0" smtClean="0">
              <a:solidFill>
                <a:schemeClr val="tx1"/>
              </a:solidFill>
              <a:latin typeface="Times New Roman" pitchFamily="18" charset="0"/>
              <a:cs typeface="Times New Roman" pitchFamily="18" charset="0"/>
            </a:endParaRPr>
          </a:p>
          <a:p>
            <a:pPr marL="0" indent="0">
              <a:buNone/>
            </a:pPr>
            <a:r>
              <a:rPr lang="lv-LV" dirty="0" smtClean="0">
                <a:solidFill>
                  <a:schemeClr val="tx1"/>
                </a:solidFill>
                <a:latin typeface="Times New Roman" pitchFamily="18" charset="0"/>
                <a:cs typeface="Times New Roman" pitchFamily="18" charset="0"/>
              </a:rPr>
              <a:t>Avots: </a:t>
            </a:r>
            <a:r>
              <a:rPr lang="lv-LV" dirty="0" smtClean="0">
                <a:solidFill>
                  <a:schemeClr val="tx1"/>
                </a:solidFill>
                <a:latin typeface="Times New Roman" pitchFamily="18" charset="0"/>
                <a:cs typeface="Times New Roman" pitchFamily="18" charset="0"/>
                <a:hlinkClick r:id="rId4"/>
              </a:rPr>
              <a:t>www.ir.lv</a:t>
            </a:r>
            <a:r>
              <a:rPr lang="lv-LV" dirty="0" smtClean="0">
                <a:solidFill>
                  <a:schemeClr val="tx1"/>
                </a:solidFill>
                <a:latin typeface="Times New Roman" pitchFamily="18" charset="0"/>
                <a:cs typeface="Times New Roman" pitchFamily="18" charset="0"/>
              </a:rPr>
              <a:t>, 05.04.2012. </a:t>
            </a:r>
            <a:endParaRPr lang="lv-LV"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432684503"/>
      </p:ext>
    </p:extLst>
  </p:cSld>
  <p:clrMapOvr>
    <a:masterClrMapping/>
  </p:clrMapOvr>
  <mc:AlternateContent xmlns:mc="http://schemas.openxmlformats.org/markup-compatibility/2006">
    <mc:Choice xmlns:p14="http://schemas.microsoft.com/office/powerpoint/2010/main" Requires="p14">
      <p:transition spd="slow" p14:dur="2000" advTm="20788"/>
    </mc:Choice>
    <mc:Fallback>
      <p:transition spd="slow" advTm="20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1295400"/>
          </a:xfrm>
        </p:spPr>
        <p:txBody>
          <a:bodyPr>
            <a:normAutofit fontScale="90000"/>
          </a:bodyPr>
          <a:lstStyle/>
          <a:p>
            <a:r>
              <a:rPr lang="lv-LV" dirty="0" smtClean="0"/>
              <a:t/>
            </a:r>
            <a:br>
              <a:rPr lang="lv-LV" dirty="0" smtClean="0"/>
            </a:br>
            <a:r>
              <a:rPr lang="lv-LV" sz="4000" b="1" dirty="0">
                <a:solidFill>
                  <a:schemeClr val="tx1"/>
                </a:solidFill>
                <a:latin typeface="Times New Roman" pitchFamily="18" charset="0"/>
                <a:cs typeface="Times New Roman" pitchFamily="18" charset="0"/>
              </a:rPr>
              <a:t>Kā mainīt tiesnešu </a:t>
            </a:r>
            <a:br>
              <a:rPr lang="lv-LV" sz="4000" b="1" dirty="0">
                <a:solidFill>
                  <a:schemeClr val="tx1"/>
                </a:solidFill>
                <a:latin typeface="Times New Roman" pitchFamily="18" charset="0"/>
                <a:cs typeface="Times New Roman" pitchFamily="18" charset="0"/>
              </a:rPr>
            </a:br>
            <a:r>
              <a:rPr lang="lv-LV" sz="4000" b="1" dirty="0">
                <a:solidFill>
                  <a:schemeClr val="tx1"/>
                </a:solidFill>
                <a:latin typeface="Times New Roman" pitchFamily="18" charset="0"/>
                <a:cs typeface="Times New Roman" pitchFamily="18" charset="0"/>
              </a:rPr>
              <a:t>motivāciju neatlikt sēdes? </a:t>
            </a:r>
            <a:br>
              <a:rPr lang="lv-LV" sz="4000" b="1" dirty="0">
                <a:solidFill>
                  <a:schemeClr val="tx1"/>
                </a:solidFill>
                <a:latin typeface="Times New Roman" pitchFamily="18" charset="0"/>
                <a:cs typeface="Times New Roman" pitchFamily="18" charset="0"/>
              </a:rPr>
            </a:br>
            <a:endParaRPr lang="lv-LV" sz="4000" b="1"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1600200"/>
            <a:ext cx="8610600" cy="4953000"/>
          </a:xfrm>
        </p:spPr>
        <p:txBody>
          <a:bodyPr>
            <a:normAutofit/>
          </a:bodyPr>
          <a:lstStyle/>
          <a:p>
            <a:pPr marL="0" indent="0" algn="ctr">
              <a:buNone/>
            </a:pPr>
            <a:r>
              <a:rPr lang="lv-LV" sz="3600" b="1" dirty="0" smtClean="0">
                <a:solidFill>
                  <a:schemeClr val="tx1"/>
                </a:solidFill>
                <a:latin typeface="Times New Roman" pitchFamily="18" charset="0"/>
                <a:cs typeface="Times New Roman" pitchFamily="18" charset="0"/>
              </a:rPr>
              <a:t>Atlikta sēde </a:t>
            </a:r>
            <a:r>
              <a:rPr lang="lv-LV" sz="3600" b="1" dirty="0">
                <a:solidFill>
                  <a:schemeClr val="tx1"/>
                </a:solidFill>
                <a:latin typeface="Times New Roman" pitchFamily="18" charset="0"/>
                <a:cs typeface="Times New Roman" pitchFamily="18" charset="0"/>
              </a:rPr>
              <a:t>= </a:t>
            </a:r>
            <a:r>
              <a:rPr lang="lv-LV" sz="3600" b="1" dirty="0" smtClean="0">
                <a:solidFill>
                  <a:schemeClr val="tx1"/>
                </a:solidFill>
                <a:latin typeface="Times New Roman" pitchFamily="18" charset="0"/>
                <a:cs typeface="Times New Roman" pitchFamily="18" charset="0"/>
              </a:rPr>
              <a:t>formāli notikusi</a:t>
            </a:r>
          </a:p>
          <a:p>
            <a:pPr marL="0" indent="0" algn="ctr">
              <a:buNone/>
            </a:pPr>
            <a:r>
              <a:rPr lang="lv-LV" sz="3500" dirty="0" smtClean="0">
                <a:solidFill>
                  <a:schemeClr val="tx1"/>
                </a:solidFill>
                <a:latin typeface="Times New Roman" pitchFamily="18" charset="0"/>
                <a:cs typeface="Times New Roman" pitchFamily="18" charset="0"/>
              </a:rPr>
              <a:t>«Skatīt </a:t>
            </a:r>
            <a:r>
              <a:rPr lang="lv-LV" sz="3500" dirty="0">
                <a:solidFill>
                  <a:schemeClr val="tx1"/>
                </a:solidFill>
                <a:latin typeface="Times New Roman" pitchFamily="18" charset="0"/>
                <a:cs typeface="Times New Roman" pitchFamily="18" charset="0"/>
              </a:rPr>
              <a:t>lietu bez kādas no pusēm nozīmē uzņemties risku (..). Tāpēc vieglāk ir lietu atlikt. Formāli lietu esi izskatījis, taču pēc būtības atlicis. Arī statistika labi izskatās, ja vienā dienā atliek vairākas lietas. Statistiski tās visas skaitās skatītas lietas</a:t>
            </a:r>
            <a:r>
              <a:rPr lang="lv-LV" sz="3500" dirty="0" smtClean="0">
                <a:solidFill>
                  <a:schemeClr val="tx1"/>
                </a:solidFill>
                <a:latin typeface="Times New Roman" pitchFamily="18" charset="0"/>
                <a:cs typeface="Times New Roman" pitchFamily="18" charset="0"/>
              </a:rPr>
              <a:t>.»</a:t>
            </a:r>
            <a:r>
              <a:rPr lang="lv-LV" sz="3600" dirty="0">
                <a:solidFill>
                  <a:schemeClr val="tx1"/>
                </a:solidFill>
                <a:latin typeface="Times New Roman" pitchFamily="18" charset="0"/>
                <a:cs typeface="Times New Roman" pitchFamily="18" charset="0"/>
              </a:rPr>
              <a:t> Inga </a:t>
            </a:r>
            <a:r>
              <a:rPr lang="lv-LV" sz="3600" dirty="0" smtClean="0">
                <a:solidFill>
                  <a:schemeClr val="tx1"/>
                </a:solidFill>
                <a:latin typeface="Times New Roman" pitchFamily="18" charset="0"/>
                <a:cs typeface="Times New Roman" pitchFamily="18" charset="0"/>
              </a:rPr>
              <a:t>Reine</a:t>
            </a:r>
          </a:p>
          <a:p>
            <a:pPr marL="0" indent="0">
              <a:buNone/>
            </a:pPr>
            <a:endParaRPr lang="lv-LV" sz="2200" dirty="0" smtClean="0">
              <a:solidFill>
                <a:schemeClr val="tx1"/>
              </a:solidFill>
              <a:latin typeface="Times New Roman" pitchFamily="18" charset="0"/>
              <a:cs typeface="Times New Roman" pitchFamily="18" charset="0"/>
            </a:endParaRPr>
          </a:p>
          <a:p>
            <a:pPr marL="0" indent="0">
              <a:buNone/>
            </a:pPr>
            <a:r>
              <a:rPr lang="lv-LV" sz="2200" dirty="0" smtClean="0">
                <a:solidFill>
                  <a:schemeClr val="tx1"/>
                </a:solidFill>
                <a:latin typeface="Times New Roman" pitchFamily="18" charset="0"/>
                <a:cs typeface="Times New Roman" pitchFamily="18" charset="0"/>
              </a:rPr>
              <a:t>Avots</a:t>
            </a:r>
            <a:r>
              <a:rPr lang="lv-LV" sz="2200" dirty="0">
                <a:solidFill>
                  <a:schemeClr val="tx1"/>
                </a:solidFill>
                <a:latin typeface="Times New Roman" pitchFamily="18" charset="0"/>
                <a:cs typeface="Times New Roman" pitchFamily="18" charset="0"/>
              </a:rPr>
              <a:t>: </a:t>
            </a:r>
            <a:r>
              <a:rPr lang="lv-LV" sz="2200" dirty="0">
                <a:solidFill>
                  <a:schemeClr val="tx1"/>
                </a:solidFill>
                <a:latin typeface="Times New Roman" pitchFamily="18" charset="0"/>
                <a:cs typeface="Times New Roman" pitchFamily="18" charset="0"/>
                <a:hlinkClick r:id="rId4"/>
              </a:rPr>
              <a:t>www.ir.lv</a:t>
            </a:r>
            <a:r>
              <a:rPr lang="lv-LV" sz="2200" dirty="0">
                <a:solidFill>
                  <a:schemeClr val="tx1"/>
                </a:solidFill>
                <a:latin typeface="Times New Roman" pitchFamily="18" charset="0"/>
                <a:cs typeface="Times New Roman" pitchFamily="18" charset="0"/>
              </a:rPr>
              <a:t>, 05.04.2012. </a:t>
            </a:r>
            <a:endParaRPr lang="lv-LV" sz="2200" dirty="0" smtClean="0">
              <a:solidFill>
                <a:schemeClr val="tx1"/>
              </a:solidFill>
              <a:latin typeface="Times New Roman" pitchFamily="18" charset="0"/>
              <a:cs typeface="Times New Roman" pitchFamily="18" charset="0"/>
            </a:endParaRPr>
          </a:p>
          <a:p>
            <a:pPr marL="0" indent="0" algn="just">
              <a:buNone/>
            </a:pPr>
            <a:endParaRPr lang="lv-LV" sz="3500" dirty="0" smtClean="0">
              <a:solidFill>
                <a:schemeClr val="tx1"/>
              </a:solidFill>
              <a:latin typeface="Times New Roman" pitchFamily="18" charset="0"/>
              <a:cs typeface="Times New Roman" pitchFamily="18" charset="0"/>
            </a:endParaRPr>
          </a:p>
          <a:p>
            <a:pPr marL="0" indent="0">
              <a:buNone/>
            </a:pPr>
            <a:endParaRPr lang="lv-LV" sz="3200" dirty="0" smtClean="0"/>
          </a:p>
          <a:p>
            <a:pPr marL="0" indent="0">
              <a:buNone/>
            </a:pPr>
            <a:endParaRPr lang="lv-LV" dirty="0" smtClean="0"/>
          </a:p>
          <a:p>
            <a:pPr marL="0" indent="0">
              <a:buNone/>
            </a:pPr>
            <a:endParaRPr lang="lv-LV" dirty="0"/>
          </a:p>
          <a:p>
            <a:pPr marL="0" indent="0">
              <a:buNone/>
            </a:pPr>
            <a:endParaRPr lang="lv-LV"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6096389"/>
      </p:ext>
    </p:extLst>
  </p:cSld>
  <p:clrMapOvr>
    <a:masterClrMapping/>
  </p:clrMapOvr>
  <mc:AlternateContent xmlns:mc="http://schemas.openxmlformats.org/markup-compatibility/2006">
    <mc:Choice xmlns:p14="http://schemas.microsoft.com/office/powerpoint/2010/main" Requires="p14">
      <p:transition spd="slow" p14:dur="2000" advTm="20896"/>
    </mc:Choice>
    <mc:Fallback>
      <p:transition spd="slow" advTm="20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b="1" dirty="0" smtClean="0">
                <a:solidFill>
                  <a:schemeClr val="tx1"/>
                </a:solidFill>
                <a:latin typeface="Times New Roman" pitchFamily="18" charset="0"/>
                <a:cs typeface="Times New Roman" pitchFamily="18" charset="0"/>
              </a:rPr>
              <a:t>Ietekme uz ekonomiku</a:t>
            </a:r>
            <a:endParaRPr lang="lv-LV" b="1" dirty="0">
              <a:solidFill>
                <a:schemeClr val="tx1"/>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0000" lnSpcReduction="20000"/>
          </a:bodyPr>
          <a:lstStyle/>
          <a:p>
            <a:pPr marL="114300" indent="0" algn="ctr">
              <a:buNone/>
            </a:pPr>
            <a:r>
              <a:rPr lang="lv-LV" sz="4600" b="1" dirty="0" smtClean="0">
                <a:solidFill>
                  <a:schemeClr val="tx1"/>
                </a:solidFill>
                <a:latin typeface="Times New Roman" pitchFamily="18" charset="0"/>
                <a:cs typeface="Times New Roman" pitchFamily="18" charset="0"/>
              </a:rPr>
              <a:t>Investori sūdzas par Latvijas juridisko vidi</a:t>
            </a:r>
          </a:p>
          <a:p>
            <a:pPr marL="114300" indent="0">
              <a:buNone/>
            </a:pPr>
            <a:endParaRPr lang="lv-LV" sz="2600" dirty="0" smtClean="0">
              <a:solidFill>
                <a:schemeClr val="tx1"/>
              </a:solidFill>
              <a:latin typeface="Times New Roman" pitchFamily="18" charset="0"/>
              <a:cs typeface="Times New Roman" pitchFamily="18" charset="0"/>
            </a:endParaRPr>
          </a:p>
          <a:p>
            <a:pPr marL="114300" indent="0" algn="ctr">
              <a:buNone/>
            </a:pPr>
            <a:r>
              <a:rPr lang="lv-LV" sz="4100" dirty="0" smtClean="0">
                <a:solidFill>
                  <a:schemeClr val="tx1"/>
                </a:solidFill>
                <a:latin typeface="Times New Roman" pitchFamily="18" charset="0"/>
                <a:cs typeface="Times New Roman" pitchFamily="18" charset="0"/>
              </a:rPr>
              <a:t>Globālās konkurences ziņojumā (2010-2011) Latvija ir novērtēta īpaši vāji tajos konkurētspējas rādītājos, kas raksturo «juridisko vidi»:</a:t>
            </a:r>
          </a:p>
          <a:p>
            <a:pPr algn="ctr">
              <a:buFont typeface="Wingdings" pitchFamily="2" charset="2"/>
              <a:buChar char="ü"/>
            </a:pPr>
            <a:r>
              <a:rPr lang="lv-LV" sz="4100" dirty="0" smtClean="0">
                <a:solidFill>
                  <a:schemeClr val="tx1"/>
                </a:solidFill>
                <a:latin typeface="Times New Roman" pitchFamily="18" charset="0"/>
                <a:cs typeface="Times New Roman" pitchFamily="18" charset="0"/>
              </a:rPr>
              <a:t>Juridiskā neatkarība (LV-71, LT-73, EE-24)</a:t>
            </a:r>
          </a:p>
          <a:p>
            <a:pPr algn="ctr">
              <a:buFont typeface="Wingdings" pitchFamily="2" charset="2"/>
              <a:buChar char="ü"/>
            </a:pPr>
            <a:r>
              <a:rPr lang="lv-LV" sz="4100" dirty="0" smtClean="0">
                <a:solidFill>
                  <a:schemeClr val="tx1"/>
                </a:solidFill>
                <a:latin typeface="Times New Roman" pitchFamily="18" charset="0"/>
                <a:cs typeface="Times New Roman" pitchFamily="18" charset="0"/>
              </a:rPr>
              <a:t>Juridiskā efektivitāte regulējošo normu izvērtēšanā (LV-118, LT-91, EE-40) </a:t>
            </a:r>
          </a:p>
          <a:p>
            <a:pPr marL="114300" indent="0">
              <a:buNone/>
            </a:pPr>
            <a:endParaRPr lang="lv-LV" sz="2600" dirty="0" smtClean="0">
              <a:solidFill>
                <a:schemeClr val="tx1"/>
              </a:solidFill>
              <a:latin typeface="Times New Roman" pitchFamily="18" charset="0"/>
              <a:cs typeface="Times New Roman" pitchFamily="18" charset="0"/>
            </a:endParaRPr>
          </a:p>
          <a:p>
            <a:pPr marL="114300" indent="0" algn="just">
              <a:buNone/>
            </a:pPr>
            <a:endParaRPr lang="lv-LV" sz="2600" dirty="0" smtClean="0">
              <a:solidFill>
                <a:schemeClr val="tx1"/>
              </a:solidFill>
              <a:latin typeface="Times New Roman" pitchFamily="18" charset="0"/>
              <a:cs typeface="Times New Roman" pitchFamily="18" charset="0"/>
            </a:endParaRPr>
          </a:p>
          <a:p>
            <a:pPr marL="114300" indent="0" algn="just">
              <a:buNone/>
            </a:pPr>
            <a:endParaRPr lang="lv-LV" sz="2600" dirty="0">
              <a:solidFill>
                <a:schemeClr val="tx1"/>
              </a:solidFill>
              <a:latin typeface="Times New Roman" pitchFamily="18" charset="0"/>
              <a:cs typeface="Times New Roman" pitchFamily="18" charset="0"/>
            </a:endParaRPr>
          </a:p>
          <a:p>
            <a:pPr marL="114300" indent="0">
              <a:buNone/>
            </a:pPr>
            <a:r>
              <a:rPr lang="lv-LV" sz="2600" dirty="0" smtClean="0">
                <a:solidFill>
                  <a:schemeClr val="tx1"/>
                </a:solidFill>
                <a:latin typeface="Times New Roman" pitchFamily="18" charset="0"/>
                <a:cs typeface="Times New Roman" pitchFamily="18" charset="0"/>
              </a:rPr>
              <a:t>Avots:</a:t>
            </a:r>
            <a:r>
              <a:rPr lang="en-US" sz="2600" dirty="0" smtClean="0">
                <a:solidFill>
                  <a:schemeClr val="tx1"/>
                </a:solidFill>
                <a:latin typeface="Times New Roman" pitchFamily="18" charset="0"/>
                <a:cs typeface="Times New Roman" pitchFamily="18" charset="0"/>
              </a:rPr>
              <a:t> «The Global competitiveness report 2010-2011» (World Economic forum)</a:t>
            </a:r>
          </a:p>
          <a:p>
            <a:pPr algn="just">
              <a:buFont typeface="Wingdings" pitchFamily="2" charset="2"/>
              <a:buChar char="ü"/>
            </a:pPr>
            <a:endParaRPr lang="lv-LV" sz="2600" dirty="0">
              <a:solidFill>
                <a:schemeClr val="tx1"/>
              </a:solidFill>
              <a:latin typeface="Times New Roman" pitchFamily="18" charset="0"/>
              <a:cs typeface="Times New Roman" pitchFamily="18" charset="0"/>
            </a:endParaRPr>
          </a:p>
          <a:p>
            <a:pPr marL="114300" indent="0" algn="just">
              <a:buNone/>
            </a:pPr>
            <a:endParaRPr lang="lv-LV" b="1" dirty="0"/>
          </a:p>
          <a:p>
            <a:pPr marL="114300" indent="0" algn="r">
              <a:buNone/>
            </a:pPr>
            <a:endParaRPr lang="lv-LV" b="1" dirty="0" smtClean="0"/>
          </a:p>
          <a:p>
            <a:pPr algn="just">
              <a:buFont typeface="Wingdings" pitchFamily="2" charset="2"/>
              <a:buChar char="ü"/>
            </a:pPr>
            <a:endParaRPr lang="lv-LV" b="1" dirty="0" smtClean="0"/>
          </a:p>
          <a:p>
            <a:pPr marL="114300" indent="0" algn="just">
              <a:buNone/>
            </a:pPr>
            <a:endParaRPr lang="lv-LV" b="1" dirty="0"/>
          </a:p>
          <a:p>
            <a:pPr marL="114300" indent="0" algn="just">
              <a:buNone/>
            </a:pPr>
            <a:endParaRPr lang="lv-LV" b="1" dirty="0" smtClean="0"/>
          </a:p>
          <a:p>
            <a:pPr marL="114300" indent="0" algn="just">
              <a:buNone/>
            </a:pPr>
            <a:endParaRPr lang="lv-LV" b="1" dirty="0"/>
          </a:p>
          <a:p>
            <a:pPr marL="114300" indent="0" algn="just">
              <a:buNone/>
            </a:pPr>
            <a:endParaRPr lang="lv-LV" b="1"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683843602"/>
      </p:ext>
    </p:extLst>
  </p:cSld>
  <p:clrMapOvr>
    <a:masterClrMapping/>
  </p:clrMapOvr>
  <mc:AlternateContent xmlns:mc="http://schemas.openxmlformats.org/markup-compatibility/2006">
    <mc:Choice xmlns:p14="http://schemas.microsoft.com/office/powerpoint/2010/main" Requires="p14">
      <p:transition spd="slow" p14:dur="2000" advTm="21080"/>
    </mc:Choice>
    <mc:Fallback>
      <p:transition spd="slow" advTm="210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Apothecary</Template>
  <TotalTime>714</TotalTime>
  <Words>358</Words>
  <Application>Microsoft Office PowerPoint</Application>
  <PresentationFormat>On-screen Show (4:3)</PresentationFormat>
  <Paragraphs>135</Paragraphs>
  <Slides>8</Slides>
  <Notes>1</Notes>
  <HiddenSlides>0</HiddenSlides>
  <MMClips>8</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Apothecary</vt:lpstr>
      <vt:lpstr> LR Saeimas konference</vt:lpstr>
      <vt:lpstr>PowerPoint Presentation</vt:lpstr>
      <vt:lpstr>PowerPoint Presentation</vt:lpstr>
      <vt:lpstr>PowerPoint Presentation</vt:lpstr>
      <vt:lpstr>PowerPoint Presentation</vt:lpstr>
      <vt:lpstr>PowerPoint Presentation</vt:lpstr>
      <vt:lpstr> Kā mainīt tiesnešu  motivāciju neatlikt sēdes?  </vt:lpstr>
      <vt:lpstr>Ietekme uz ekonomiku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«Skarbie dati» </dc:title>
  <dc:creator/>
  <cp:lastModifiedBy> </cp:lastModifiedBy>
  <cp:revision>76</cp:revision>
  <cp:lastPrinted>2012-05-22T06:28:21Z</cp:lastPrinted>
  <dcterms:created xsi:type="dcterms:W3CDTF">2006-08-16T00:00:00Z</dcterms:created>
  <dcterms:modified xsi:type="dcterms:W3CDTF">2012-05-23T07:41:49Z</dcterms:modified>
</cp:coreProperties>
</file>